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5"/>
  </p:sldMasterIdLst>
  <p:notesMasterIdLst>
    <p:notesMasterId r:id="rId63"/>
  </p:notesMasterIdLst>
  <p:sldIdLst>
    <p:sldId id="25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B66522-DCA2-44CB-A058-A4B953D1A4FB}" v="51" dt="2026-01-07T15:04:20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12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nedo, Adriana SFC USARMY AFC AI2C (USA)" userId="02a07816-e52f-4940-8f30-8d82f8270359" providerId="ADAL" clId="{9D523B0D-0FA2-40F6-AA9C-5427569947EE}"/>
    <pc:docChg chg="modSld">
      <pc:chgData name="Canedo, Adriana SFC USARMY AFC AI2C (USA)" userId="02a07816-e52f-4940-8f30-8d82f8270359" providerId="ADAL" clId="{9D523B0D-0FA2-40F6-AA9C-5427569947EE}" dt="2026-01-07T15:04:17.146" v="34"/>
      <pc:docMkLst>
        <pc:docMk/>
      </pc:docMkLst>
      <pc:sldChg chg="modSp">
        <pc:chgData name="Canedo, Adriana SFC USARMY AFC AI2C (USA)" userId="02a07816-e52f-4940-8f30-8d82f8270359" providerId="ADAL" clId="{9D523B0D-0FA2-40F6-AA9C-5427569947EE}" dt="2026-01-07T15:04:17.146" v="34"/>
        <pc:sldMkLst>
          <pc:docMk/>
          <pc:sldMk cId="2601021971" sldId="261"/>
        </pc:sldMkLst>
        <pc:picChg chg="mod">
          <ac:chgData name="Canedo, Adriana SFC USARMY AFC AI2C (USA)" userId="02a07816-e52f-4940-8f30-8d82f8270359" providerId="ADAL" clId="{9D523B0D-0FA2-40F6-AA9C-5427569947EE}" dt="2026-01-07T15:04:17.146" v="34"/>
          <ac:picMkLst>
            <pc:docMk/>
            <pc:sldMk cId="2601021971" sldId="261"/>
            <ac:picMk id="78" creationId="{00000000-0000-0000-0000-000000000000}"/>
          </ac:picMkLst>
        </pc:picChg>
      </pc:sldChg>
      <pc:sldChg chg="modSp">
        <pc:chgData name="Canedo, Adriana SFC USARMY AFC AI2C (USA)" userId="02a07816-e52f-4940-8f30-8d82f8270359" providerId="ADAL" clId="{9D523B0D-0FA2-40F6-AA9C-5427569947EE}" dt="2026-01-07T14:42:18.543" v="0"/>
        <pc:sldMkLst>
          <pc:docMk/>
          <pc:sldMk cId="1172766404" sldId="310"/>
        </pc:sldMkLst>
        <pc:spChg chg="mod">
          <ac:chgData name="Canedo, Adriana SFC USARMY AFC AI2C (USA)" userId="02a07816-e52f-4940-8f30-8d82f8270359" providerId="ADAL" clId="{9D523B0D-0FA2-40F6-AA9C-5427569947EE}" dt="2026-01-07T14:42:18.543" v="0"/>
          <ac:spMkLst>
            <pc:docMk/>
            <pc:sldMk cId="1172766404" sldId="310"/>
            <ac:spMk id="2" creationId="{A46F5ACD-8129-4711-59EB-80284CCECA4F}"/>
          </ac:spMkLst>
        </pc:spChg>
      </pc:sldChg>
      <pc:sldChg chg="modSp">
        <pc:chgData name="Canedo, Adriana SFC USARMY AFC AI2C (USA)" userId="02a07816-e52f-4940-8f30-8d82f8270359" providerId="ADAL" clId="{9D523B0D-0FA2-40F6-AA9C-5427569947EE}" dt="2026-01-07T14:50:16.038" v="1"/>
        <pc:sldMkLst>
          <pc:docMk/>
          <pc:sldMk cId="380511330" sldId="312"/>
        </pc:sldMkLst>
        <pc:spChg chg="mod">
          <ac:chgData name="Canedo, Adriana SFC USARMY AFC AI2C (USA)" userId="02a07816-e52f-4940-8f30-8d82f8270359" providerId="ADAL" clId="{9D523B0D-0FA2-40F6-AA9C-5427569947EE}" dt="2026-01-07T14:50:16.038" v="1"/>
          <ac:spMkLst>
            <pc:docMk/>
            <pc:sldMk cId="380511330" sldId="312"/>
            <ac:spMk id="2" creationId="{074A66E6-E61B-2821-8BCF-DDF9D7E8BFC4}"/>
          </ac:spMkLst>
        </pc:spChg>
      </pc:sldChg>
      <pc:sldChg chg="modSp">
        <pc:chgData name="Canedo, Adriana SFC USARMY AFC AI2C (USA)" userId="02a07816-e52f-4940-8f30-8d82f8270359" providerId="ADAL" clId="{9D523B0D-0FA2-40F6-AA9C-5427569947EE}" dt="2026-01-07T14:52:54.289" v="2"/>
        <pc:sldMkLst>
          <pc:docMk/>
          <pc:sldMk cId="365416326" sldId="313"/>
        </pc:sldMkLst>
        <pc:spChg chg="mod">
          <ac:chgData name="Canedo, Adriana SFC USARMY AFC AI2C (USA)" userId="02a07816-e52f-4940-8f30-8d82f8270359" providerId="ADAL" clId="{9D523B0D-0FA2-40F6-AA9C-5427569947EE}" dt="2026-01-07T14:52:54.289" v="2"/>
          <ac:spMkLst>
            <pc:docMk/>
            <pc:sldMk cId="365416326" sldId="313"/>
            <ac:spMk id="2" creationId="{98E70676-379B-7015-1D57-6F6B9881EE6C}"/>
          </ac:spMkLst>
        </pc:spChg>
      </pc:sldChg>
      <pc:sldChg chg="modSp">
        <pc:chgData name="Canedo, Adriana SFC USARMY AFC AI2C (USA)" userId="02a07816-e52f-4940-8f30-8d82f8270359" providerId="ADAL" clId="{9D523B0D-0FA2-40F6-AA9C-5427569947EE}" dt="2026-01-07T14:53:55.286" v="3"/>
        <pc:sldMkLst>
          <pc:docMk/>
          <pc:sldMk cId="1626078170" sldId="314"/>
        </pc:sldMkLst>
        <pc:spChg chg="mod">
          <ac:chgData name="Canedo, Adriana SFC USARMY AFC AI2C (USA)" userId="02a07816-e52f-4940-8f30-8d82f8270359" providerId="ADAL" clId="{9D523B0D-0FA2-40F6-AA9C-5427569947EE}" dt="2026-01-07T14:53:55.286" v="3"/>
          <ac:spMkLst>
            <pc:docMk/>
            <pc:sldMk cId="1626078170" sldId="314"/>
            <ac:spMk id="2" creationId="{664284C6-55D1-E885-C776-0222F90A6F69}"/>
          </ac:spMkLst>
        </pc:spChg>
      </pc:sldChg>
      <pc:sldChg chg="modSp">
        <pc:chgData name="Canedo, Adriana SFC USARMY AFC AI2C (USA)" userId="02a07816-e52f-4940-8f30-8d82f8270359" providerId="ADAL" clId="{9D523B0D-0FA2-40F6-AA9C-5427569947EE}" dt="2026-01-07T14:56:37.358" v="4"/>
        <pc:sldMkLst>
          <pc:docMk/>
          <pc:sldMk cId="1182532506" sldId="315"/>
        </pc:sldMkLst>
        <pc:spChg chg="mod">
          <ac:chgData name="Canedo, Adriana SFC USARMY AFC AI2C (USA)" userId="02a07816-e52f-4940-8f30-8d82f8270359" providerId="ADAL" clId="{9D523B0D-0FA2-40F6-AA9C-5427569947EE}" dt="2026-01-07T14:56:37.358" v="4"/>
          <ac:spMkLst>
            <pc:docMk/>
            <pc:sldMk cId="1182532506" sldId="315"/>
            <ac:spMk id="2" creationId="{F4AE4197-71CF-4358-D866-7C473AD8339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C588C-9717-44ED-B9A9-CBD9D1909AD4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BBBCE-FA44-432B-84B0-7537B1597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2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533193377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533193377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533193377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34533193377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53319337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53319337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53319337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3453319337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53319337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3453319337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533193377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34533193377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533193377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34533193377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533193377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34533193377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53319337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3453319337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53319337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453319337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53319337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53319337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533193377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34533193377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https://neurosnap.ai/blog/post/understanding-the-differences-between-ai-machine-learning-and-deep-learning/64279cadfeb3e5ca5ba0904a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53319337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3453319337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53319337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3453319337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533193377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34533193377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53319337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3453319337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453319337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3453319337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53319337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g3453319337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533193377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34533193377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53319337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453319337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53319337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3453319337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4533193377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34533193377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533193377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34533193377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533193377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34533193377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4533193377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34533193377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53319337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3453319337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53319337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453319337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453319337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453319337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53319337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3453319337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4533193377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34533193377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533193377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34533193377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https://medium.com/geekculture/track-a-tennis-ball-with-computer-vision-4f8d2f9c0412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533193377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4533193377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453319337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3453319337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4533193377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34533193377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533193377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g34533193377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74e58bf40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74e58bf40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53319337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453319337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533193377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34533193377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5331933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345331933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https://www.crescendo.ai/blog/ai-bias-examples-mitigation-guide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4533193377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34533193377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453319337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g3453319337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74e58bf40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g374e58bf40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53319337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3453319337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5331933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345331933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53319337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3453319337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533193377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34533193377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39F9F092-1A2E-3BC5-0D99-EE4B132543F8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7A3E0868-4E26-4CDC-8A56-D70E2D8B12FE}" type="datetime3">
              <a:rPr lang="en-US" smtClean="0"/>
              <a:t>7 January 2026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D3DAC6A-DFDF-B313-4DB4-FA56B489F42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FC933DC4-3663-15AC-8A64-D7573EE2EC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7688" y="5133530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1FE393D1-D968-8D71-45F7-5B4A7CEF5C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7688" y="4952738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DF69BC8A-AD59-63A3-64A2-27F7496859F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7688" y="5314322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CUI Category: </a:t>
            </a:r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EDE4793B-EE3D-A719-6990-5D9F67CBAF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7688" y="5495114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Distribution Statement: </a:t>
            </a:r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A24EE18E-6DA7-CB84-1F21-8DF1C74823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7688" y="5675906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POC: </a:t>
            </a:r>
          </a:p>
        </p:txBody>
      </p:sp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AAEE65B4-7FC0-51E0-61A9-DA039122F2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981200" y="5133530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7" name="Text Placeholder 30">
            <a:extLst>
              <a:ext uri="{FF2B5EF4-FFF2-40B4-BE49-F238E27FC236}">
                <a16:creationId xmlns:a16="http://schemas.microsoft.com/office/drawing/2014/main" id="{6483CD3B-2F61-38F8-2851-B10539781BD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981200" y="4952738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F72C11EB-F1A8-B896-9775-C7ADA2F8325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81200" y="5314322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9" name="Text Placeholder 30">
            <a:extLst>
              <a:ext uri="{FF2B5EF4-FFF2-40B4-BE49-F238E27FC236}">
                <a16:creationId xmlns:a16="http://schemas.microsoft.com/office/drawing/2014/main" id="{4BF91907-2C5A-9E08-110C-64B850CA648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81200" y="5495114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0" name="Text Placeholder 30">
            <a:extLst>
              <a:ext uri="{FF2B5EF4-FFF2-40B4-BE49-F238E27FC236}">
                <a16:creationId xmlns:a16="http://schemas.microsoft.com/office/drawing/2014/main" id="{0F5C0BB3-E700-E0BE-1E5D-F32BFF0DB73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981200" y="5675906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pic>
        <p:nvPicPr>
          <p:cNvPr id="5" name="U.S. Army" descr="U.S. Army">
            <a:extLst>
              <a:ext uri="{FF2B5EF4-FFF2-40B4-BE49-F238E27FC236}">
                <a16:creationId xmlns:a16="http://schemas.microsoft.com/office/drawing/2014/main" id="{8765D769-2E19-A1D0-70F0-660B5118F3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244899" y="112631"/>
            <a:ext cx="3246120" cy="1225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67708F-A6ED-2C67-AAB2-F57AAA10F9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0D2A18CE-EA59-FCDB-5CF9-72169831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8218" y="1974220"/>
            <a:ext cx="7173381" cy="2377440"/>
            <a:chOff x="411163" y="2240280"/>
            <a:chExt cx="6446837" cy="2377440"/>
          </a:xfrm>
        </p:grpSpPr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453FC9A3-D341-95FE-49D0-507EC6546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11163" y="2240280"/>
              <a:ext cx="6446837" cy="2377440"/>
            </a:xfrm>
            <a:prstGeom prst="rect">
              <a:avLst/>
            </a:prstGeom>
            <a:noFill/>
            <a:ln w="19050" cap="flat">
              <a:solidFill>
                <a:srgbClr val="FFCC01"/>
              </a:solidFill>
              <a:miter lim="800000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  <p:cxnSp>
          <p:nvCxnSpPr>
            <p:cNvPr id="18" name="Line">
              <a:extLst>
                <a:ext uri="{FF2B5EF4-FFF2-40B4-BE49-F238E27FC236}">
                  <a16:creationId xmlns:a16="http://schemas.microsoft.com/office/drawing/2014/main" id="{2A030869-4AC4-CE94-F004-03103C4D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1163" y="3931920"/>
              <a:ext cx="6446837" cy="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cxnSp>
          <p:nvCxnSpPr>
            <p:cNvPr id="19" name="Line">
              <a:extLst>
                <a:ext uri="{FF2B5EF4-FFF2-40B4-BE49-F238E27FC236}">
                  <a16:creationId xmlns:a16="http://schemas.microsoft.com/office/drawing/2014/main" id="{5AB8E5F3-02DC-C870-FF70-6B7F087F4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74795" y="3931920"/>
              <a:ext cx="0" cy="68580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0A3716E9-1A78-32FC-3DC4-30F6003738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2202820"/>
            <a:ext cx="6429375" cy="132588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3600"/>
            </a:lvl1pPr>
          </a:lstStyle>
          <a:p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PRESENTATION TITLE</a:t>
            </a:r>
            <a:b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PRESENTATION TITLE</a:t>
            </a:r>
            <a:b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CC01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THREE LINES MAX</a:t>
            </a:r>
            <a:endParaRPr lang="en-US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9BBCBD69-970D-2A8D-E951-CFBC732DBC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784732"/>
            <a:ext cx="3565524" cy="457200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9pPr>
          </a:lstStyle>
          <a:p>
            <a:r>
              <a:rPr lang="en-US"/>
              <a:t>[Presentation subtitle/description]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45FCD4C-F9C5-DECB-5274-6DEC95A50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2079" y="3784732"/>
            <a:ext cx="2131695" cy="4572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[00 Month 0000]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D24ED-E5F8-CA86-25F1-78110A690DC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5F51F9D9-5896-27C6-545B-841C41CB76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</p:spTree>
    <p:extLst>
      <p:ext uri="{BB962C8B-B14F-4D97-AF65-F5344CB8AC3E}">
        <p14:creationId xmlns:p14="http://schemas.microsoft.com/office/powerpoint/2010/main" val="329152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D6FD270-DB0B-36F0-B138-75209607E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 userDrawn="1"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 userDrawn="1"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 userDrawn="1"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 userDrawn="1"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E669241-96AF-C7FA-0BE4-6592ABD258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7B8021B-6105-4216-96FC-94348F216D0E}" type="datetime3">
              <a:rPr lang="en-US" smtClean="0"/>
              <a:t>7 January 2026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6C2643F-F661-8B8E-E36F-1F135C6F65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3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 Numbers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EEBA188-82A1-2FC4-842F-8120003B65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 userDrawn="1"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 userDrawn="1"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 userDrawn="1"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 userDrawn="1"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Line">
            <a:extLst>
              <a:ext uri="{FF2B5EF4-FFF2-40B4-BE49-F238E27FC236}">
                <a16:creationId xmlns:a16="http://schemas.microsoft.com/office/drawing/2014/main" id="{1A90E933-723C-D9CC-B7AB-3043EDAB6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8" name="TextBox">
            <a:extLst>
              <a:ext uri="{FF2B5EF4-FFF2-40B4-BE49-F238E27FC236}">
                <a16:creationId xmlns:a16="http://schemas.microsoft.com/office/drawing/2014/main" id="{8E3B414F-BCCF-E0E0-A5B7-9D21FED7A614}"/>
              </a:ext>
            </a:extLst>
          </p:cNvPr>
          <p:cNvSpPr txBox="1"/>
          <p:nvPr userDrawn="1"/>
        </p:nvSpPr>
        <p:spPr>
          <a:xfrm>
            <a:off x="54864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05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731522F-82BF-A739-FBD5-84B13AFCBF1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4864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9" name="Line">
            <a:extLst>
              <a:ext uri="{FF2B5EF4-FFF2-40B4-BE49-F238E27FC236}">
                <a16:creationId xmlns:a16="http://schemas.microsoft.com/office/drawing/2014/main" id="{B07AB9A6-54AF-4DC6-E298-2E576695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0" name="TextBox">
            <a:extLst>
              <a:ext uri="{FF2B5EF4-FFF2-40B4-BE49-F238E27FC236}">
                <a16:creationId xmlns:a16="http://schemas.microsoft.com/office/drawing/2014/main" id="{E79A49CF-30B2-91DC-6BCA-2A41DD4CBF09}"/>
              </a:ext>
            </a:extLst>
          </p:cNvPr>
          <p:cNvSpPr txBox="1"/>
          <p:nvPr userDrawn="1"/>
        </p:nvSpPr>
        <p:spPr>
          <a:xfrm>
            <a:off x="341376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06</a:t>
            </a: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5FE6691B-ACEF-8803-7DC3-70B52F89990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41376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1" name="Line">
            <a:extLst>
              <a:ext uri="{FF2B5EF4-FFF2-40B4-BE49-F238E27FC236}">
                <a16:creationId xmlns:a16="http://schemas.microsoft.com/office/drawing/2014/main" id="{DE9CD609-8A04-24B8-B562-11703E18D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2" name="TextBox">
            <a:extLst>
              <a:ext uri="{FF2B5EF4-FFF2-40B4-BE49-F238E27FC236}">
                <a16:creationId xmlns:a16="http://schemas.microsoft.com/office/drawing/2014/main" id="{7C5E0031-266F-D418-0BAB-9BD3C4F1EC3F}"/>
              </a:ext>
            </a:extLst>
          </p:cNvPr>
          <p:cNvSpPr txBox="1"/>
          <p:nvPr userDrawn="1"/>
        </p:nvSpPr>
        <p:spPr>
          <a:xfrm>
            <a:off x="627888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07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772BE48E-72DE-7245-BBDA-BF3FEC69BED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7888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Line">
            <a:extLst>
              <a:ext uri="{FF2B5EF4-FFF2-40B4-BE49-F238E27FC236}">
                <a16:creationId xmlns:a16="http://schemas.microsoft.com/office/drawing/2014/main" id="{51FB53C0-6EA8-D891-85A3-23EE83EAD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4" name="TextBox">
            <a:extLst>
              <a:ext uri="{FF2B5EF4-FFF2-40B4-BE49-F238E27FC236}">
                <a16:creationId xmlns:a16="http://schemas.microsoft.com/office/drawing/2014/main" id="{6BF9F70B-8D8A-3E73-E423-909DA6A75EB4}"/>
              </a:ext>
            </a:extLst>
          </p:cNvPr>
          <p:cNvSpPr txBox="1"/>
          <p:nvPr userDrawn="1"/>
        </p:nvSpPr>
        <p:spPr>
          <a:xfrm>
            <a:off x="914400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08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EA060839-AF98-8040-7AE9-8F0D7E00C13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6E3723B8-B265-6943-67A5-DF3F0D5EC1C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D27CFAB-73E6-44A8-B862-B3306344E3F2}" type="datetime3">
              <a:rPr lang="en-US" smtClean="0"/>
              <a:t>7 January 2026</a:t>
            </a:fld>
            <a:endParaRPr lang="en-US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8D4AF177-759A-A93C-2097-C2C22D9368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FEDB97C0-F514-9C55-3E16-9FC0105AEF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06597B-21CB-E031-D41A-B15442D122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419FAE-92B3-3B6A-EDE9-C7A373F39B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A4A3A4"/>
          </p15:clr>
        </p15:guide>
        <p15:guide id="2" orient="horz" pos="1008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Number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63F0940-E33E-9D7F-C52B-16CFD0545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 userDrawn="1"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 userDrawn="1"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 userDrawn="1"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 userDrawn="1"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Line">
            <a:extLst>
              <a:ext uri="{FF2B5EF4-FFF2-40B4-BE49-F238E27FC236}">
                <a16:creationId xmlns:a16="http://schemas.microsoft.com/office/drawing/2014/main" id="{1A90E933-723C-D9CC-B7AB-3043EDAB6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8" name="TextBox">
            <a:extLst>
              <a:ext uri="{FF2B5EF4-FFF2-40B4-BE49-F238E27FC236}">
                <a16:creationId xmlns:a16="http://schemas.microsoft.com/office/drawing/2014/main" id="{8E3B414F-BCCF-E0E0-A5B7-9D21FED7A614}"/>
              </a:ext>
            </a:extLst>
          </p:cNvPr>
          <p:cNvSpPr txBox="1"/>
          <p:nvPr userDrawn="1"/>
        </p:nvSpPr>
        <p:spPr>
          <a:xfrm>
            <a:off x="54864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05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731522F-82BF-A739-FBD5-84B13AFCBF1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4864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9" name="Line">
            <a:extLst>
              <a:ext uri="{FF2B5EF4-FFF2-40B4-BE49-F238E27FC236}">
                <a16:creationId xmlns:a16="http://schemas.microsoft.com/office/drawing/2014/main" id="{B07AB9A6-54AF-4DC6-E298-2E576695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0" name="TextBox">
            <a:extLst>
              <a:ext uri="{FF2B5EF4-FFF2-40B4-BE49-F238E27FC236}">
                <a16:creationId xmlns:a16="http://schemas.microsoft.com/office/drawing/2014/main" id="{E79A49CF-30B2-91DC-6BCA-2A41DD4CBF09}"/>
              </a:ext>
            </a:extLst>
          </p:cNvPr>
          <p:cNvSpPr txBox="1"/>
          <p:nvPr userDrawn="1"/>
        </p:nvSpPr>
        <p:spPr>
          <a:xfrm>
            <a:off x="341376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06</a:t>
            </a: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5FE6691B-ACEF-8803-7DC3-70B52F89990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41376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1" name="Line">
            <a:extLst>
              <a:ext uri="{FF2B5EF4-FFF2-40B4-BE49-F238E27FC236}">
                <a16:creationId xmlns:a16="http://schemas.microsoft.com/office/drawing/2014/main" id="{DE9CD609-8A04-24B8-B562-11703E18D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2" name="TextBox">
            <a:extLst>
              <a:ext uri="{FF2B5EF4-FFF2-40B4-BE49-F238E27FC236}">
                <a16:creationId xmlns:a16="http://schemas.microsoft.com/office/drawing/2014/main" id="{7C5E0031-266F-D418-0BAB-9BD3C4F1EC3F}"/>
              </a:ext>
            </a:extLst>
          </p:cNvPr>
          <p:cNvSpPr txBox="1"/>
          <p:nvPr userDrawn="1"/>
        </p:nvSpPr>
        <p:spPr>
          <a:xfrm>
            <a:off x="627888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07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772BE48E-72DE-7245-BBDA-BF3FEC69BED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7888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Line">
            <a:extLst>
              <a:ext uri="{FF2B5EF4-FFF2-40B4-BE49-F238E27FC236}">
                <a16:creationId xmlns:a16="http://schemas.microsoft.com/office/drawing/2014/main" id="{51FB53C0-6EA8-D891-85A3-23EE83EAD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4" name="TextBox">
            <a:extLst>
              <a:ext uri="{FF2B5EF4-FFF2-40B4-BE49-F238E27FC236}">
                <a16:creationId xmlns:a16="http://schemas.microsoft.com/office/drawing/2014/main" id="{6BF9F70B-8D8A-3E73-E423-909DA6A75EB4}"/>
              </a:ext>
            </a:extLst>
          </p:cNvPr>
          <p:cNvSpPr txBox="1"/>
          <p:nvPr userDrawn="1"/>
        </p:nvSpPr>
        <p:spPr>
          <a:xfrm>
            <a:off x="914400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08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EA060839-AF98-8040-7AE9-8F0D7E00C13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4C43927A-9072-62B2-E6B6-C90CC98BD4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9B2E784-A5F5-4301-881B-94AC8DBF9DED}" type="datetime3">
              <a:rPr lang="en-US" smtClean="0"/>
              <a:t>7 January 2026</a:t>
            </a:fld>
            <a:endParaRPr lang="en-US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7C0BB974-2130-F29B-EFD0-42CC605602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7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0F3CE13-290E-12C4-BDCA-17CB5BAFF7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8600"/>
            <a:ext cx="12192000" cy="640080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F67DC4-909F-6BF0-DB86-8675E2571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F3D174-1921-7F28-5394-750C376C77F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8EAB3A5-9E92-4BB9-8F22-9632B4FBEDBA}" type="datetime3">
              <a:rPr lang="en-US" smtClean="0"/>
              <a:t>7 January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D6737-D835-6484-7A3F-BAD2D784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09A03-7F71-C11F-C219-9F32BF2D5B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28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5364480" cy="914400"/>
          </a:xfrm>
        </p:spPr>
        <p:txBody>
          <a:bodyPr/>
          <a:lstStyle>
            <a:lvl1pPr>
              <a:defRPr sz="2800" b="1" cap="none" baseline="0"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39" y="1600200"/>
            <a:ext cx="536448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EDA6D-3B28-23A1-C2EE-BBB7617D7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0923810-5FB2-48C9-96CA-1DE2C4773142}" type="datetime3">
              <a:rPr lang="en-US" smtClean="0"/>
              <a:t>7 January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31B70-C8F2-D686-C30C-B4651FF0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D1DFBC2-C4E8-E691-E48C-B8D2CF49CD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8037" y="1076324"/>
            <a:ext cx="5365748" cy="5095875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67294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D455EB0-A36D-4986-9393-AA1D5CE6C0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411480"/>
            <a:ext cx="11094720" cy="310896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3794760"/>
            <a:ext cx="5364480" cy="914400"/>
          </a:xfrm>
        </p:spPr>
        <p:txBody>
          <a:bodyPr/>
          <a:lstStyle>
            <a:lvl1pPr>
              <a:defRPr sz="2800" b="1" cap="none" baseline="0"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sz="half" idx="1"/>
          </p:nvPr>
        </p:nvSpPr>
        <p:spPr>
          <a:xfrm>
            <a:off x="6278879" y="3794760"/>
            <a:ext cx="5364480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39DE7-660B-3FA9-966D-AB1D9EF6AC8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50EFF4B-86EB-42FB-93EA-7D8F9CB2466F}" type="datetime3">
              <a:rPr lang="en-US" smtClean="0"/>
              <a:t>7 January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63529-A3F2-C0F4-1A5C-AAFFF34D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54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9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2218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4C4A4C8-609A-5582-34D3-DD47E15FD2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1600200"/>
            <a:ext cx="5364480" cy="228600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E500155-914F-3AB3-C892-09CE75C54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7" y="4114800"/>
            <a:ext cx="5364480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sz="half" idx="1"/>
          </p:nvPr>
        </p:nvSpPr>
        <p:spPr>
          <a:xfrm>
            <a:off x="548639" y="4526280"/>
            <a:ext cx="5364480" cy="164592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3A5FBE-3D66-4376-9A16-FE11155BA5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8879" y="1600200"/>
            <a:ext cx="5364480" cy="228600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5289C6-6376-08BD-CF12-DE93A92EFB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8879" y="4114800"/>
            <a:ext cx="5364480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half" idx="2"/>
          </p:nvPr>
        </p:nvSpPr>
        <p:spPr>
          <a:xfrm>
            <a:off x="6278879" y="4526280"/>
            <a:ext cx="5364480" cy="164592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09248A-8803-C0D0-F841-DA0B643CD6D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B14FC24-E041-45E9-9A72-E5755A86890F}" type="datetime3">
              <a:rPr lang="en-US" smtClean="0"/>
              <a:t>7 January 2026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E501E26-5E18-9AC3-2607-A695FA23E6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61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2592">
          <p15:clr>
            <a:srgbClr val="A4A3A4"/>
          </p15:clr>
        </p15:guide>
        <p15:guide id="4" orient="horz" pos="2448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4C4A4C8-609A-5582-34D3-DD47E15FD2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1600200"/>
            <a:ext cx="3450336" cy="16916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E500155-914F-3AB3-C892-09CE75C54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7" y="3520440"/>
            <a:ext cx="3450336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sz="half" idx="1"/>
          </p:nvPr>
        </p:nvSpPr>
        <p:spPr>
          <a:xfrm>
            <a:off x="548639" y="3931920"/>
            <a:ext cx="3450336" cy="224028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3A5FBE-3D66-4376-9A16-FE11155BA5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70831" y="1600200"/>
            <a:ext cx="3450336" cy="16916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5289C6-6376-08BD-CF12-DE93A92EFB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0831" y="3520440"/>
            <a:ext cx="3450336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half" idx="2"/>
          </p:nvPr>
        </p:nvSpPr>
        <p:spPr>
          <a:xfrm>
            <a:off x="4370831" y="3931920"/>
            <a:ext cx="3450336" cy="224028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F1293E6-42E9-E8B5-FFA8-86FB82D486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3" y="1600200"/>
            <a:ext cx="3450336" cy="16916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A0087B1-BE04-FAAE-807C-18D539A585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3023" y="3520440"/>
            <a:ext cx="3450336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A4D43E8-8B9E-0180-3592-10B667D09516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193023" y="3931920"/>
            <a:ext cx="3450336" cy="224028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CC41EC7-A74C-7FAC-CAAF-B45134A90C1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8A19125-94A7-4474-858C-FD9C4ABE9DDA}" type="datetime3">
              <a:rPr lang="en-US" smtClean="0"/>
              <a:t>7 January 2026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DCE38A9-CABF-9588-DDD8-93DD198F7EC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9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2218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07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4C4A4C8-609A-5582-34D3-DD47E15FD2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1" y="1600200"/>
            <a:ext cx="2499359" cy="12344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E500155-914F-3AB3-C892-09CE75C54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9" y="3063240"/>
            <a:ext cx="2499359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/>
            </a:lvl1pPr>
            <a:lvl2pPr marL="0" indent="0">
              <a:spcBef>
                <a:spcPts val="0"/>
              </a:spcBef>
              <a:buFontTx/>
              <a:buNone/>
              <a:defRPr sz="1600" b="1"/>
            </a:lvl2pPr>
            <a:lvl3pPr marL="0" indent="0">
              <a:spcBef>
                <a:spcPts val="0"/>
              </a:spcBef>
              <a:buFontTx/>
              <a:buNone/>
              <a:defRPr sz="1600" b="1"/>
            </a:lvl3pPr>
            <a:lvl4pPr marL="0" indent="0">
              <a:spcBef>
                <a:spcPts val="0"/>
              </a:spcBef>
              <a:buFontTx/>
              <a:buNone/>
              <a:defRPr sz="1600" b="1"/>
            </a:lvl4pPr>
            <a:lvl5pPr marL="0" indent="0">
              <a:spcBef>
                <a:spcPts val="0"/>
              </a:spcBef>
              <a:buFontTx/>
              <a:buNone/>
              <a:defRPr sz="1600" b="1"/>
            </a:lvl5pPr>
            <a:lvl6pPr marL="0" indent="0">
              <a:spcBef>
                <a:spcPts val="0"/>
              </a:spcBef>
              <a:buFontTx/>
              <a:buNone/>
              <a:defRPr sz="1600" b="1"/>
            </a:lvl6pPr>
            <a:lvl7pPr marL="0" indent="0">
              <a:spcBef>
                <a:spcPts val="0"/>
              </a:spcBef>
              <a:buFontTx/>
              <a:buNone/>
              <a:defRPr sz="1600" b="1"/>
            </a:lvl7pPr>
            <a:lvl8pPr marL="0" indent="0">
              <a:spcBef>
                <a:spcPts val="0"/>
              </a:spcBef>
              <a:buFontTx/>
              <a:buNone/>
              <a:defRPr sz="1600" b="1"/>
            </a:lvl8pPr>
            <a:lvl9pPr marL="0" indent="0">
              <a:spcBef>
                <a:spcPts val="0"/>
              </a:spcBef>
              <a:buFontTx/>
              <a:buNone/>
              <a:defRPr sz="16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sz="half" idx="1"/>
          </p:nvPr>
        </p:nvSpPr>
        <p:spPr>
          <a:xfrm>
            <a:off x="548641" y="3474720"/>
            <a:ext cx="2499359" cy="269748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3A5FBE-3D66-4376-9A16-FE11155BA5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8805" y="1600200"/>
            <a:ext cx="2499359" cy="12344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5289C6-6376-08BD-CF12-DE93A92EFB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8805" y="3063240"/>
            <a:ext cx="2499359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/>
            </a:lvl1pPr>
            <a:lvl2pPr marL="0" indent="0">
              <a:spcBef>
                <a:spcPts val="0"/>
              </a:spcBef>
              <a:buFontTx/>
              <a:buNone/>
              <a:defRPr sz="1600" b="1"/>
            </a:lvl2pPr>
            <a:lvl3pPr marL="0" indent="0">
              <a:spcBef>
                <a:spcPts val="0"/>
              </a:spcBef>
              <a:buFontTx/>
              <a:buNone/>
              <a:defRPr sz="1600" b="1"/>
            </a:lvl3pPr>
            <a:lvl4pPr marL="0" indent="0">
              <a:spcBef>
                <a:spcPts val="0"/>
              </a:spcBef>
              <a:buFontTx/>
              <a:buNone/>
              <a:defRPr sz="1600" b="1"/>
            </a:lvl4pPr>
            <a:lvl5pPr marL="0" indent="0">
              <a:spcBef>
                <a:spcPts val="0"/>
              </a:spcBef>
              <a:buFontTx/>
              <a:buNone/>
              <a:defRPr sz="1600" b="1"/>
            </a:lvl5pPr>
            <a:lvl6pPr marL="0" indent="0">
              <a:spcBef>
                <a:spcPts val="0"/>
              </a:spcBef>
              <a:buFontTx/>
              <a:buNone/>
              <a:defRPr sz="1600" b="1"/>
            </a:lvl6pPr>
            <a:lvl7pPr marL="0" indent="0">
              <a:spcBef>
                <a:spcPts val="0"/>
              </a:spcBef>
              <a:buFontTx/>
              <a:buNone/>
              <a:defRPr sz="1600" b="1"/>
            </a:lvl7pPr>
            <a:lvl8pPr marL="0" indent="0">
              <a:spcBef>
                <a:spcPts val="0"/>
              </a:spcBef>
              <a:buFontTx/>
              <a:buNone/>
              <a:defRPr sz="1600" b="1"/>
            </a:lvl8pPr>
            <a:lvl9pPr marL="0" indent="0">
              <a:spcBef>
                <a:spcPts val="0"/>
              </a:spcBef>
              <a:buFontTx/>
              <a:buNone/>
              <a:defRPr sz="16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half" idx="2"/>
          </p:nvPr>
        </p:nvSpPr>
        <p:spPr>
          <a:xfrm>
            <a:off x="3428805" y="3474720"/>
            <a:ext cx="2499359" cy="269748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F1293E6-42E9-E8B5-FFA8-86FB82D486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63841" y="1600200"/>
            <a:ext cx="2499359" cy="12344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A0087B1-BE04-FAAE-807C-18D539A585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3841" y="3063240"/>
            <a:ext cx="2499359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/>
            </a:lvl1pPr>
            <a:lvl2pPr marL="0" indent="0">
              <a:spcBef>
                <a:spcPts val="0"/>
              </a:spcBef>
              <a:buFontTx/>
              <a:buNone/>
              <a:defRPr sz="1600" b="1"/>
            </a:lvl2pPr>
            <a:lvl3pPr marL="0" indent="0">
              <a:spcBef>
                <a:spcPts val="0"/>
              </a:spcBef>
              <a:buFontTx/>
              <a:buNone/>
              <a:defRPr sz="1600" b="1"/>
            </a:lvl3pPr>
            <a:lvl4pPr marL="0" indent="0">
              <a:spcBef>
                <a:spcPts val="0"/>
              </a:spcBef>
              <a:buFontTx/>
              <a:buNone/>
              <a:defRPr sz="1600" b="1"/>
            </a:lvl4pPr>
            <a:lvl5pPr marL="0" indent="0">
              <a:spcBef>
                <a:spcPts val="0"/>
              </a:spcBef>
              <a:buFontTx/>
              <a:buNone/>
              <a:defRPr sz="1600" b="1"/>
            </a:lvl5pPr>
            <a:lvl6pPr marL="0" indent="0">
              <a:spcBef>
                <a:spcPts val="0"/>
              </a:spcBef>
              <a:buFontTx/>
              <a:buNone/>
              <a:defRPr sz="1600" b="1"/>
            </a:lvl6pPr>
            <a:lvl7pPr marL="0" indent="0">
              <a:spcBef>
                <a:spcPts val="0"/>
              </a:spcBef>
              <a:buFontTx/>
              <a:buNone/>
              <a:defRPr sz="1600" b="1"/>
            </a:lvl7pPr>
            <a:lvl8pPr marL="0" indent="0">
              <a:spcBef>
                <a:spcPts val="0"/>
              </a:spcBef>
              <a:buFontTx/>
              <a:buNone/>
              <a:defRPr sz="1600" b="1"/>
            </a:lvl8pPr>
            <a:lvl9pPr marL="0" indent="0">
              <a:spcBef>
                <a:spcPts val="0"/>
              </a:spcBef>
              <a:buFontTx/>
              <a:buNone/>
              <a:defRPr sz="16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A4D43E8-8B9E-0180-3592-10B667D09516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3841" y="3474720"/>
            <a:ext cx="2499359" cy="269748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D206E8B5-48CF-3920-10E8-5C214FEE93B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1" y="1600200"/>
            <a:ext cx="2499359" cy="12344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0A8711B-6FCD-CC40-76D9-6F2EED66A6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4001" y="3063240"/>
            <a:ext cx="2499359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/>
            </a:lvl1pPr>
            <a:lvl2pPr marL="0" indent="0">
              <a:spcBef>
                <a:spcPts val="0"/>
              </a:spcBef>
              <a:buFontTx/>
              <a:buNone/>
              <a:defRPr sz="1600" b="1"/>
            </a:lvl2pPr>
            <a:lvl3pPr marL="0" indent="0">
              <a:spcBef>
                <a:spcPts val="0"/>
              </a:spcBef>
              <a:buFontTx/>
              <a:buNone/>
              <a:defRPr sz="1600" b="1"/>
            </a:lvl3pPr>
            <a:lvl4pPr marL="0" indent="0">
              <a:spcBef>
                <a:spcPts val="0"/>
              </a:spcBef>
              <a:buFontTx/>
              <a:buNone/>
              <a:defRPr sz="1600" b="1"/>
            </a:lvl4pPr>
            <a:lvl5pPr marL="0" indent="0">
              <a:spcBef>
                <a:spcPts val="0"/>
              </a:spcBef>
              <a:buFontTx/>
              <a:buNone/>
              <a:defRPr sz="1600" b="1"/>
            </a:lvl5pPr>
            <a:lvl6pPr marL="0" indent="0">
              <a:spcBef>
                <a:spcPts val="0"/>
              </a:spcBef>
              <a:buFontTx/>
              <a:buNone/>
              <a:defRPr sz="1600" b="1"/>
            </a:lvl6pPr>
            <a:lvl7pPr marL="0" indent="0">
              <a:spcBef>
                <a:spcPts val="0"/>
              </a:spcBef>
              <a:buFontTx/>
              <a:buNone/>
              <a:defRPr sz="1600" b="1"/>
            </a:lvl7pPr>
            <a:lvl8pPr marL="0" indent="0">
              <a:spcBef>
                <a:spcPts val="0"/>
              </a:spcBef>
              <a:buFontTx/>
              <a:buNone/>
              <a:defRPr sz="1600" b="1"/>
            </a:lvl8pPr>
            <a:lvl9pPr marL="0" indent="0">
              <a:spcBef>
                <a:spcPts val="0"/>
              </a:spcBef>
              <a:buFontTx/>
              <a:buNone/>
              <a:defRPr sz="16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ABA13BFB-DABC-41BC-F712-51774CC8BA1C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44001" y="3474720"/>
            <a:ext cx="2499359" cy="269748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FA3AB29-95C5-BB81-8596-7248603E0DBA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3BA0343D-C8D8-43CE-BB79-50DEA219DB07}" type="datetime3">
              <a:rPr lang="en-US" smtClean="0"/>
              <a:t>7 January 2026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8249F74-522A-F15A-97B8-27047D5DEDA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44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1786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30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8231293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62121C3-FD56-A9B2-1088-141E0BDB4C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6795135" cy="40233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subtitle]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BADC8-E5B3-9DDB-F294-C14F7AA987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53BD212-0B9F-4987-965F-AC83B2FC354F}" type="datetime3">
              <a:rPr lang="en-US" smtClean="0"/>
              <a:t>7 January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DADDA-8448-690C-2CAB-FA7E28471B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29767174-7781-C263-3756-CD54301026C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6F2182-1ACE-5AD5-681B-31F3C218704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C2669-2091-19FC-7FA5-E8DD4A44F8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70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B5714-1C67-5305-161F-BB8ABA6452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DDC931E-8CBE-4A3F-A034-9B6122C6DCDB}" type="datetime3">
              <a:rPr lang="en-US" smtClean="0"/>
              <a:t>7 January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6A96F-567A-34EC-DC2C-66C40622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U.S. Army" descr="U.S. Army">
            <a:extLst>
              <a:ext uri="{FF2B5EF4-FFF2-40B4-BE49-F238E27FC236}">
                <a16:creationId xmlns:a16="http://schemas.microsoft.com/office/drawing/2014/main" id="{C4525471-71C4-E84C-06B5-CF4BA1099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80891" y="104974"/>
            <a:ext cx="3246120" cy="1225808"/>
          </a:xfrm>
          <a:prstGeom prst="rect">
            <a:avLst/>
          </a:prstGeom>
          <a:noFill/>
        </p:spPr>
      </p:pic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00EB67EC-5954-991C-39BB-6509621390E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7688" y="5133530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E6059881-3615-6A80-014A-12F5EBBBE2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7688" y="4952738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E2D99AAA-01B9-ED71-F90F-711F200233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7688" y="5314322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CUI Category: 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AA78AC6A-4B5E-2F9D-94D1-897336CBC5F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7688" y="5495114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Distribution Statement: 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E909E494-A135-FCDC-B270-D6B7047A3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7688" y="5675906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POC: 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99D08674-52BB-F86B-32DC-93D0F45597F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981200" y="5133530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75B8A948-14E8-9F98-4694-85A4D577B42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981200" y="4952738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8594BC0E-E83A-A7AB-AD3C-A280B5A706D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81200" y="5314322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45C25EBB-0808-3B97-D5EC-84FE1867AB1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81200" y="5495114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EEF3E66-AAEE-1C6B-9049-032018F0E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981200" y="5675906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grpSp>
        <p:nvGrpSpPr>
          <p:cNvPr id="48" name="Group">
            <a:extLst>
              <a:ext uri="{FF2B5EF4-FFF2-40B4-BE49-F238E27FC236}">
                <a16:creationId xmlns:a16="http://schemas.microsoft.com/office/drawing/2014/main" id="{1D6D8113-2B65-BAC0-DBC2-601012CF0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8219" y="1974220"/>
            <a:ext cx="7173382" cy="2377440"/>
            <a:chOff x="411163" y="2240280"/>
            <a:chExt cx="6446837" cy="2377440"/>
          </a:xfrm>
        </p:grpSpPr>
        <p:sp>
          <p:nvSpPr>
            <p:cNvPr id="49" name="Rectangle">
              <a:extLst>
                <a:ext uri="{FF2B5EF4-FFF2-40B4-BE49-F238E27FC236}">
                  <a16:creationId xmlns:a16="http://schemas.microsoft.com/office/drawing/2014/main" id="{7528BC0B-D239-46B3-8ED2-9B82FDC07F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11163" y="2240280"/>
              <a:ext cx="6446837" cy="2377440"/>
            </a:xfrm>
            <a:prstGeom prst="rect">
              <a:avLst/>
            </a:prstGeom>
            <a:noFill/>
            <a:ln w="19050" cap="flat">
              <a:solidFill>
                <a:srgbClr val="221F20"/>
              </a:solidFill>
              <a:miter lim="800000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  <p:cxnSp>
          <p:nvCxnSpPr>
            <p:cNvPr id="50" name="Line">
              <a:extLst>
                <a:ext uri="{FF2B5EF4-FFF2-40B4-BE49-F238E27FC236}">
                  <a16:creationId xmlns:a16="http://schemas.microsoft.com/office/drawing/2014/main" id="{435BD1FC-4390-71A4-34EE-951EFF088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1163" y="3931920"/>
              <a:ext cx="6446837" cy="0"/>
            </a:xfrm>
            <a:prstGeom prst="line">
              <a:avLst/>
            </a:prstGeom>
            <a:ln w="19050" cap="flat">
              <a:solidFill>
                <a:srgbClr val="221F2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cxnSp>
          <p:nvCxnSpPr>
            <p:cNvPr id="51" name="Line">
              <a:extLst>
                <a:ext uri="{FF2B5EF4-FFF2-40B4-BE49-F238E27FC236}">
                  <a16:creationId xmlns:a16="http://schemas.microsoft.com/office/drawing/2014/main" id="{F4A81146-41CE-E3FA-3A50-29CA5D91D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72796" y="3931920"/>
              <a:ext cx="0" cy="685800"/>
            </a:xfrm>
            <a:prstGeom prst="line">
              <a:avLst/>
            </a:prstGeom>
            <a:ln w="19050" cap="flat">
              <a:solidFill>
                <a:srgbClr val="221F2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34261743-5C6B-193D-74C7-FC918BD33C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399" y="2202820"/>
            <a:ext cx="6429375" cy="132588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3600"/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  <a:br>
              <a:rPr lang="en-US"/>
            </a:br>
            <a:r>
              <a:rPr lang="en-US"/>
              <a:t>THREE LINES MAX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09DA0322-2B5C-8F10-EE8B-1FE75C5A5B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3784732"/>
            <a:ext cx="3565525" cy="457200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9pPr>
          </a:lstStyle>
          <a:p>
            <a:r>
              <a:rPr lang="en-US"/>
              <a:t>[Presentation subtitle/description]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76359DCF-E748-9D74-A7A5-1B8C52B3E3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2079" y="3784732"/>
            <a:ext cx="2131695" cy="4572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[00 Month 0000]</a:t>
            </a:r>
          </a:p>
        </p:txBody>
      </p:sp>
    </p:spTree>
    <p:extLst>
      <p:ext uri="{BB962C8B-B14F-4D97-AF65-F5344CB8AC3E}">
        <p14:creationId xmlns:p14="http://schemas.microsoft.com/office/powerpoint/2010/main" val="2920870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D68235BF-5094-B6AD-6429-61352C54DE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8600"/>
            <a:ext cx="12192000" cy="6400800"/>
          </a:xfrm>
          <a:solidFill>
            <a:srgbClr val="56555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8231293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C6E9F-9E2F-3968-F76A-CD8240DB9C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6795135" cy="9144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subtitle]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EB74B-4EFA-464C-722C-FBCA5174031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0AF9C2-5E8A-4308-AE6B-CA9B65007D0E}" type="datetime3">
              <a:rPr lang="en-US" smtClean="0"/>
              <a:t>7 January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19503-16E7-50C5-8995-F8E0DCB6B6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613F9-1842-268A-DF27-3F9D765027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White 0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8231293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EF29EDB-49B7-13CD-321C-E88CD44FB7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6795135" cy="40233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subtitle]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C6170-ECB5-A830-2874-091E3641013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31E861-D2AF-431D-860B-DCF67C218052}" type="datetime3">
              <a:rPr lang="en-US" smtClean="0"/>
              <a:t>7 January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1CE1D-5DB3-7DB4-A801-B688218E7E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72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White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1" y="411480"/>
            <a:ext cx="5365327" cy="914400"/>
          </a:xfrm>
        </p:spPr>
        <p:txBody>
          <a:bodyPr anchor="t" anchorCtr="0"/>
          <a:lstStyle>
            <a:lvl1pPr>
              <a:lnSpc>
                <a:spcPct val="90000"/>
              </a:lnSpc>
              <a:defRPr sz="24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EF29EDB-49B7-13CD-321C-E88CD44FB7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1600200"/>
            <a:ext cx="6795135" cy="4572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6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[Long section description]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978CF-9C5E-3CFC-1FBF-80FF0C14A03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1DA25B2-AAF1-4C1F-AA38-12D5BFA7D4C8}" type="datetime3">
              <a:rPr lang="en-US" smtClean="0"/>
              <a:t>7 January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96E61-43C3-4A10-6216-8AA17EF97B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97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Half Image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1" y="411481"/>
            <a:ext cx="5365327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D05FCA9-6234-AA37-16E9-CA72B744A8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5365325" cy="402336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description]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8909E-3F3B-28FF-B01F-B77401FC0BC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25C0F39-45D0-48E9-90B3-7FE8FCE561C8}" type="datetime3">
              <a:rPr lang="en-US" smtClean="0"/>
              <a:t>7 January 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506F2-72D4-8024-72B5-E5E4464D05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FB94CE1-6713-07D6-4B5A-4A8C98A372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8037" y="1076324"/>
            <a:ext cx="5365748" cy="5095875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F827E20F-449C-FD35-0420-0D0665538D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78D2D4-DCB9-0AD3-0C18-6C6757224CC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600B0-1249-F5D8-D1B7-CC4F0AD64E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56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Half Imag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1" y="411481"/>
            <a:ext cx="5365327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D05FCA9-6234-AA37-16E9-CA72B744A8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5365325" cy="402336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description]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99F1DF14-7FE6-F760-F31F-7EF2AD60D9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8037" y="1076324"/>
            <a:ext cx="5365748" cy="5095875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223B66-3A13-0C9F-B944-AC25D742AF9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BAF1A3D-92FA-4F24-9781-74AFA516A230}" type="datetime3">
              <a:rPr lang="en-US" smtClean="0"/>
              <a:t>7 January 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544B9-C835-CF1D-D28F-2122F27895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83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9C0D1-24E4-F8B5-5008-90B631F4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C672-856D-4617-A693-8FE15749A9B7}" type="datetime3">
              <a:rPr lang="en-US" smtClean="0"/>
              <a:t>7 January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0708B-B177-BDB5-031F-585D18C07E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33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Black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32747-3E71-8E75-327E-02C587769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764D-A39E-4C03-B161-E0BC66E8883B}" type="datetime3">
              <a:rPr lang="en-US" smtClean="0"/>
              <a:t>7 January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82339-D15E-F6F1-894B-9E00561215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833783EA-3887-4D75-CFC6-A032432DD7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42907C-64C3-CBB8-169A-BB3EFFC55BC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B3BC7-1721-F04F-32EA-9BA47104C8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62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3EDA0-A0A8-B169-0C67-503B7AD6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E33F9-20B7-4995-BE7D-165DBB597850}" type="datetime3">
              <a:rPr lang="en-US" smtClean="0"/>
              <a:t>7 January 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91F9A-E3C3-E735-5763-0009601454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39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A4A3A4"/>
          </p15:clr>
        </p15:guide>
        <p15:guide id="2" orient="horz" pos="1008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Black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7CC9F-EDC9-A6F7-DA66-4A306089A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1C263-3501-4369-A962-62B6BF915CDE}" type="datetime3">
              <a:rPr lang="en-US" smtClean="0"/>
              <a:t>7 January 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D9C3A-06B5-D7B7-AE0A-005090EAD7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B76758EE-15B3-7721-5E75-E147C88706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C5DC3A-1F9F-1C52-8FA1-007E776E4AA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D1ED16-EB0F-ACBF-80D9-A9A76A8D7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36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A4A3A4"/>
          </p15:clr>
        </p15:guide>
        <p15:guide id="2" orient="horz" pos="1008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">
            <a:extLst>
              <a:ext uri="{FF2B5EF4-FFF2-40B4-BE49-F238E27FC236}">
                <a16:creationId xmlns:a16="http://schemas.microsoft.com/office/drawing/2014/main" id="{9FBB499C-D22E-E02E-342C-293D573F4036}"/>
              </a:ext>
            </a:extLst>
          </p:cNvPr>
          <p:cNvSpPr txBox="1"/>
          <p:nvPr userDrawn="1"/>
        </p:nvSpPr>
        <p:spPr>
          <a:xfrm>
            <a:off x="548216" y="2148840"/>
            <a:ext cx="11094720" cy="1371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4800" cap="all" baseline="0">
                <a:solidFill>
                  <a:srgbClr val="FFCC01"/>
                </a:solidFill>
              </a:rPr>
              <a:t>THANK YOU.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00DDD06-33DA-C48B-4271-22D241C5EC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218" y="4819414"/>
            <a:ext cx="5365749" cy="1371599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Tx/>
              <a:buNone/>
              <a:defRPr sz="1200"/>
            </a:lvl1pPr>
            <a:lvl2pPr marL="0" indent="0">
              <a:spcBef>
                <a:spcPts val="0"/>
              </a:spcBef>
              <a:buFontTx/>
              <a:buNone/>
              <a:defRPr sz="1200"/>
            </a:lvl2pPr>
            <a:lvl3pPr marL="0" indent="0">
              <a:spcBef>
                <a:spcPts val="0"/>
              </a:spcBef>
              <a:buFontTx/>
              <a:buNone/>
              <a:defRPr sz="1200"/>
            </a:lvl3pPr>
            <a:lvl4pPr marL="0" indent="0">
              <a:spcBef>
                <a:spcPts val="0"/>
              </a:spcBef>
              <a:buFontTx/>
              <a:buNone/>
              <a:defRPr sz="1200"/>
            </a:lvl4pPr>
            <a:lvl5pPr marL="0" indent="0">
              <a:spcBef>
                <a:spcPts val="0"/>
              </a:spcBef>
              <a:buFontTx/>
              <a:buNone/>
              <a:defRPr sz="1200"/>
            </a:lvl5pPr>
            <a:lvl6pPr marL="0" indent="0">
              <a:spcBef>
                <a:spcPts val="0"/>
              </a:spcBef>
              <a:buFontTx/>
              <a:buNone/>
              <a:defRPr sz="1200"/>
            </a:lvl6pPr>
            <a:lvl7pPr marL="0" indent="0">
              <a:spcBef>
                <a:spcPts val="0"/>
              </a:spcBef>
              <a:buFontTx/>
              <a:buNone/>
              <a:defRPr sz="1200"/>
            </a:lvl7pPr>
            <a:lvl8pPr marL="0" indent="0">
              <a:spcBef>
                <a:spcPts val="0"/>
              </a:spcBef>
              <a:buFontTx/>
              <a:buNone/>
              <a:defRPr sz="1200"/>
            </a:lvl8pPr>
            <a:lvl9pPr marL="0" indent="0"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en-US"/>
              <a:t>[Optional contact information]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32A57-06FC-652E-6EE4-1F70D322E5B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6F3EBE-B2E8-4992-9F00-9E4B44F057C0}" type="datetime3">
              <a:rPr lang="en-US" smtClean="0"/>
              <a:t>7 January 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1E829-FABB-578E-0154-2C87BBF4E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90B06-8AF4-4B9B-7F1E-C2E93EEF2F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89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F9D3AB9C-26E9-8E88-3B55-B4A5EC7C31F2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D41656AB-D2E1-472E-8B95-0DF5C6E1D623}" type="datetime3">
              <a:rPr lang="en-US" smtClean="0"/>
              <a:t>7 January 2026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F1316F0-9F13-53EA-1597-09232B2FF1A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U.S. Army" descr="U.S. Army">
            <a:extLst>
              <a:ext uri="{FF2B5EF4-FFF2-40B4-BE49-F238E27FC236}">
                <a16:creationId xmlns:a16="http://schemas.microsoft.com/office/drawing/2014/main" id="{499EE878-E6B9-0543-B958-85A17AE36A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244899" y="112631"/>
            <a:ext cx="3246120" cy="1225808"/>
          </a:xfrm>
          <a:prstGeom prst="rect">
            <a:avLst/>
          </a:prstGeom>
        </p:spPr>
      </p:pic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96CD17E6-26AB-FBB2-220C-D5185212C51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7688" y="5133530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FCD1ED33-CCD9-E1B6-327A-71BC6F62C4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7688" y="4952738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A255632D-60F3-C439-D931-6B2874E894D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7688" y="5314322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CUI Category: 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0BD3A2B1-9D40-83E3-4243-B4A52B6A636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7688" y="5495114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Distribution Statement: 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7AADD113-BD09-95AA-FFBA-DCC255F69F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7688" y="5675906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POC: 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A9D52B79-92E5-4D64-1757-D13A0674723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981200" y="5133530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F04F3CB-62F5-7A9F-E397-4800E51C0E2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981200" y="4952738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DA62CE27-72C2-A083-C796-4F047A2FF4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81200" y="5314322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52DBCCDB-5EAD-73A2-7911-8AF50B29DC4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81200" y="5495114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90D5656D-B16A-18B1-A790-538AB817A94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981200" y="5675906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grpSp>
        <p:nvGrpSpPr>
          <p:cNvPr id="23" name="Group">
            <a:extLst>
              <a:ext uri="{FF2B5EF4-FFF2-40B4-BE49-F238E27FC236}">
                <a16:creationId xmlns:a16="http://schemas.microsoft.com/office/drawing/2014/main" id="{732179A9-275F-FEF3-042C-4AB3B9CB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8218" y="1974220"/>
            <a:ext cx="7173381" cy="2377440"/>
            <a:chOff x="411163" y="2240280"/>
            <a:chExt cx="6446837" cy="2377440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B785B252-84B5-5634-9FB4-0C2362931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11163" y="2240280"/>
              <a:ext cx="6446837" cy="2377440"/>
            </a:xfrm>
            <a:prstGeom prst="rect">
              <a:avLst/>
            </a:prstGeom>
            <a:noFill/>
            <a:ln w="19050" cap="flat">
              <a:solidFill>
                <a:srgbClr val="FFCC01"/>
              </a:solidFill>
              <a:miter lim="800000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  <p:cxnSp>
          <p:nvCxnSpPr>
            <p:cNvPr id="25" name="Line">
              <a:extLst>
                <a:ext uri="{FF2B5EF4-FFF2-40B4-BE49-F238E27FC236}">
                  <a16:creationId xmlns:a16="http://schemas.microsoft.com/office/drawing/2014/main" id="{1DF8A784-7C74-A05E-2009-0B4EC38FF5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1163" y="3931920"/>
              <a:ext cx="6446837" cy="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id="{2E02CEE1-988F-0417-BE5F-BA01AFD1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74795" y="3931920"/>
              <a:ext cx="0" cy="68580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63A7B886-8E04-5007-BB32-A7D7AE3841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1" y="2202820"/>
            <a:ext cx="6429374" cy="132588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3600"/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  <a:br>
              <a:rPr lang="en-US"/>
            </a:br>
            <a:r>
              <a:rPr lang="en-US"/>
              <a:t>THREE LINES MAX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378B44EF-38A4-9707-9ED0-23F22C855CA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784732"/>
            <a:ext cx="3565524" cy="457200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9pPr>
          </a:lstStyle>
          <a:p>
            <a:r>
              <a:rPr lang="en-US"/>
              <a:t>[Presentation subtitle/description]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EB225BD-8BA1-27E0-7708-54249ED7D3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2079" y="3784732"/>
            <a:ext cx="2131695" cy="4572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[00 Month 0000]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DA15189-0EE0-5679-2F6C-19C49A630D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  <p:sp>
        <p:nvSpPr>
          <p:cNvPr id="2" name="Rectangle 15">
            <a:extLst>
              <a:ext uri="{FF2B5EF4-FFF2-40B4-BE49-F238E27FC236}">
                <a16:creationId xmlns:a16="http://schemas.microsoft.com/office/drawing/2014/main" id="{D4C88638-6856-0BEB-48E7-78E46B7E57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CC2702-2764-1DE3-1940-31386289C0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</p:spTree>
    <p:extLst>
      <p:ext uri="{BB962C8B-B14F-4D97-AF65-F5344CB8AC3E}">
        <p14:creationId xmlns:p14="http://schemas.microsoft.com/office/powerpoint/2010/main" val="1779643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.S. Army" descr="U.S. Army">
            <a:extLst>
              <a:ext uri="{FF2B5EF4-FFF2-40B4-BE49-F238E27FC236}">
                <a16:creationId xmlns:a16="http://schemas.microsoft.com/office/drawing/2014/main" id="{0B06A788-76BC-690C-D43E-FC2BDE0FB2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2827020" y="2194560"/>
            <a:ext cx="653796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01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/>
          <p:nvPr/>
        </p:nvSpPr>
        <p:spPr>
          <a:xfrm>
            <a:off x="-167" y="0"/>
            <a:ext cx="12192333" cy="5864133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13"/>
          <p:cNvSpPr txBox="1">
            <a:spLocks noGrp="1"/>
          </p:cNvSpPr>
          <p:nvPr>
            <p:ph type="ctrTitle"/>
          </p:nvPr>
        </p:nvSpPr>
        <p:spPr>
          <a:xfrm>
            <a:off x="415600" y="719633"/>
            <a:ext cx="11360800" cy="1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ubTitle" idx="1"/>
          </p:nvPr>
        </p:nvSpPr>
        <p:spPr>
          <a:xfrm>
            <a:off x="415600" y="2504747"/>
            <a:ext cx="5656800" cy="9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31360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/>
          <p:nvPr/>
        </p:nvSpPr>
        <p:spPr>
          <a:xfrm>
            <a:off x="0" y="64132"/>
            <a:ext cx="12192333" cy="5864133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7" name="Google Shape;27;p16"/>
          <p:cNvSpPr/>
          <p:nvPr/>
        </p:nvSpPr>
        <p:spPr>
          <a:xfrm>
            <a:off x="0" y="0"/>
            <a:ext cx="12192333" cy="5864133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415600" y="719633"/>
            <a:ext cx="11360800" cy="1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9624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4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8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57092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/>
          <p:nvPr/>
        </p:nvSpPr>
        <p:spPr>
          <a:xfrm>
            <a:off x="0" y="0"/>
            <a:ext cx="575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5"/>
          <p:cNvSpPr/>
          <p:nvPr/>
        </p:nvSpPr>
        <p:spPr>
          <a:xfrm>
            <a:off x="1" y="58834"/>
            <a:ext cx="5751500" cy="5865833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1" name="Google Shape;21;p15"/>
          <p:cNvSpPr/>
          <p:nvPr/>
        </p:nvSpPr>
        <p:spPr>
          <a:xfrm>
            <a:off x="-167" y="0"/>
            <a:ext cx="5755867" cy="58608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942000" cy="3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6192900" y="667900"/>
            <a:ext cx="5555200" cy="5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2855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198"/>
            <a:ext cx="67951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BB89F-F200-3967-06C8-C1B71C7F0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8640" y="6629400"/>
            <a:ext cx="822960" cy="228600"/>
          </a:xfrm>
        </p:spPr>
        <p:txBody>
          <a:bodyPr lIns="0"/>
          <a:lstStyle/>
          <a:p>
            <a:fld id="{AD622D1A-DF83-41A8-85FF-04D90BF831D3}" type="datetime3">
              <a:rPr lang="en-US" smtClean="0"/>
              <a:t>7 January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0BAD3-337A-DC60-A7ED-BF13F08262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45104" y="6629400"/>
            <a:ext cx="399210" cy="228600"/>
          </a:xfrm>
        </p:spPr>
        <p:txBody>
          <a:bodyPr rIns="0"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39" y="1600200"/>
            <a:ext cx="536448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79" y="1600200"/>
            <a:ext cx="536448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3576077-E818-BDF1-A607-CD878427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72C3-CDF3-44A8-B602-1649B1728485}" type="datetime3">
              <a:rPr lang="en-US" smtClean="0"/>
              <a:t>7 January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9DE45-E855-FE62-197B-32BBD9BBBA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75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9713ED7-122D-D0BC-7C53-E1C615A94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39" y="1600200"/>
            <a:ext cx="34503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0832" y="1600200"/>
            <a:ext cx="34503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93023" y="1600200"/>
            <a:ext cx="34503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645ED9-A46E-B9F8-0D30-36DF4C3782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E0132BA-B5E7-4FFD-AF6C-169169D47D4A}" type="datetime3">
              <a:rPr lang="en-US" smtClean="0"/>
              <a:t>7 January 2026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D0D458-416D-011B-0311-0C2B249B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49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1ED6E9-4BFC-F986-93E1-1249E94D9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E75897-C7CA-D608-954E-EA24E33CBE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A30091-1C2A-4151-8D3C-D1E47A72615F}" type="datetime3">
              <a:rPr lang="en-US" smtClean="0"/>
              <a:t>7 January 2026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00C8CD-D32C-E34D-BB8E-34B4CB816D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03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1ED6E9-4BFC-F986-93E1-1249E94D9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FDCDCBF-BE41-ACC6-2307-F24F0B601969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48640" y="1600200"/>
            <a:ext cx="557784" cy="555498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sz="half" idx="1"/>
          </p:nvPr>
        </p:nvSpPr>
        <p:spPr>
          <a:xfrm>
            <a:off x="54864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7652FE0-2E63-C05D-5D80-EE5429B0A7E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13760" y="1600200"/>
            <a:ext cx="557784" cy="557784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half" idx="2"/>
          </p:nvPr>
        </p:nvSpPr>
        <p:spPr>
          <a:xfrm>
            <a:off x="341376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76F3E0A-3A89-0179-6808-7B86658B293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278880" y="1600200"/>
            <a:ext cx="557784" cy="557784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3E5AF74-1A89-50D1-F570-2D534510258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144000" y="1600200"/>
            <a:ext cx="557784" cy="557784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B7C8174-B194-B25B-91AA-597E72C8131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5D703CE-07B4-4C05-A488-B4566700621F}" type="datetime3">
              <a:rPr lang="en-US" smtClean="0"/>
              <a:t>7 January 2026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89FF259-217B-3F10-C738-AE2C6A9EE8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61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Numbers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4C21BF-3440-8CAE-0A59-466346C77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 userDrawn="1"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 userDrawn="1"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 userDrawn="1"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 userDrawn="1"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B012D9A-AE72-0239-7D2F-3E585FB16AD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4BD61C-20BA-43AF-A21F-1DAFB3200099}" type="datetime3">
              <a:rPr lang="en-US" smtClean="0"/>
              <a:t>7 January 2026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7D52D1-634D-ECD5-045A-38F96B973A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DEB0DA69-FBF7-5C40-833F-1B7B11772F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97C6E0-6809-7398-D956-E5305EC75B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84E015-ECF9-BB95-F3AC-0C50F6671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95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70940C-8B04-CB4D-1B44-6768963C04C7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rcRect l="26274" t="67"/>
          <a:stretch>
            <a:fillRect/>
          </a:stretch>
        </p:blipFill>
        <p:spPr>
          <a:xfrm>
            <a:off x="10428514" y="411481"/>
            <a:ext cx="1214844" cy="47770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411481"/>
            <a:ext cx="8231293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[Slide title]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39" y="1600198"/>
            <a:ext cx="1109472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A505B177-5D6D-67A3-C213-FBD8A41DB44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B11D7F-02E5-4718-D558-9A38AEFE4A3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598B6A5-7EA2-1E58-A263-9A08F2A4D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688" y="6629400"/>
            <a:ext cx="823912" cy="228600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ABCB1B0-B6E5-4DD1-BB55-95C076D6C0C8}" type="datetime3">
              <a:rPr lang="en-US" smtClean="0"/>
              <a:t>7 January 2026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FA4C418-D296-ED76-977B-4AA2E1E82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0716" y="6629400"/>
            <a:ext cx="442001" cy="228600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00" b="1">
                <a:solidFill>
                  <a:schemeClr val="tx1"/>
                </a:solidFill>
              </a:defRPr>
            </a:lvl1pPr>
          </a:lstStyle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picture containing icon&#10;&#10;AI-generated content may be incorrect.">
            <a:extLst>
              <a:ext uri="{FF2B5EF4-FFF2-40B4-BE49-F238E27FC236}">
                <a16:creationId xmlns:a16="http://schemas.microsoft.com/office/drawing/2014/main" id="{84A6E5DC-D173-77B5-CFA6-9D4A8EBB00CD}"/>
              </a:ext>
            </a:extLst>
          </p:cNvPr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9926020" y="424087"/>
            <a:ext cx="502494" cy="47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Char char="▪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">
          <p15:clr>
            <a:srgbClr val="F26B43"/>
          </p15:clr>
        </p15:guide>
        <p15:guide id="2" pos="345">
          <p15:clr>
            <a:srgbClr val="F26B43"/>
          </p15:clr>
        </p15:guide>
        <p15:guide id="3" pos="7335">
          <p15:clr>
            <a:srgbClr val="F26B43"/>
          </p15:clr>
        </p15:guide>
        <p15:guide id="4" orient="horz" pos="4061">
          <p15:clr>
            <a:srgbClr val="F26B43"/>
          </p15:clr>
        </p15:guide>
        <p15:guide id="6" pos="1018">
          <p15:clr>
            <a:srgbClr val="A4A3A4"/>
          </p15:clr>
        </p15:guide>
        <p15:guide id="7" pos="1248">
          <p15:clr>
            <a:srgbClr val="A4A3A4"/>
          </p15:clr>
        </p15:guide>
        <p15:guide id="8" pos="2148">
          <p15:clr>
            <a:srgbClr val="A4A3A4"/>
          </p15:clr>
        </p15:guide>
        <p15:guide id="9" pos="3052">
          <p15:clr>
            <a:srgbClr val="A4A3A4"/>
          </p15:clr>
        </p15:guide>
        <p15:guide id="10" pos="3954">
          <p15:clr>
            <a:srgbClr val="A4A3A4"/>
          </p15:clr>
        </p15:guide>
        <p15:guide id="11" pos="3724">
          <p15:clr>
            <a:srgbClr val="A4A3A4"/>
          </p15:clr>
        </p15:guide>
        <p15:guide id="12" pos="4858">
          <p15:clr>
            <a:srgbClr val="A4A3A4"/>
          </p15:clr>
        </p15:guide>
        <p15:guide id="13" pos="5784">
          <p15:clr>
            <a:srgbClr val="A4A3A4"/>
          </p15:clr>
        </p15:guide>
        <p15:guide id="14" pos="6660">
          <p15:clr>
            <a:srgbClr val="A4A3A4"/>
          </p15:clr>
        </p15:guide>
        <p15:guide id="15" pos="1920">
          <p15:clr>
            <a:srgbClr val="A4A3A4"/>
          </p15:clr>
        </p15:guide>
        <p15:guide id="16" pos="2822">
          <p15:clr>
            <a:srgbClr val="A4A3A4"/>
          </p15:clr>
        </p15:guide>
        <p15:guide id="17" pos="4626">
          <p15:clr>
            <a:srgbClr val="A4A3A4"/>
          </p15:clr>
        </p15:guide>
        <p15:guide id="18" pos="5530">
          <p15:clr>
            <a:srgbClr val="A4A3A4"/>
          </p15:clr>
        </p15:guide>
        <p15:guide id="19" pos="643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focus.com/future-technology/can-smart-speakers-eavesdrop-on-our-conversations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CEDCD1-8A82-A4DE-9B35-46F95FAC732A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7A3E0868-4E26-4CDC-8A56-D70E2D8B12FE}" type="datetime3">
              <a:rPr lang="en-US" smtClean="0"/>
              <a:t>7 January 2026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FC473F-A75E-4DC2-8570-AE774BD728DD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DEDE9-4858-4C27-B4C6-4C6F581083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8D803-C316-B231-5C32-BF98564CBF6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7DFB44-CB5A-D055-D208-29292EB83BA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27A23D-1264-C18B-8704-3BB8D3DDA81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5E2838-989D-7DF0-B18F-588792413AF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B0621F-5C65-6818-0B88-534447F06CA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F84DC2-27D1-49EA-21F0-873B61A4379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A21EBF-49CF-7D00-81EE-8DF3FE1242A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AF38A44-B326-F4AE-602A-A0BEB3F1F43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A58B16-C2F4-48E1-ADC9-25487CB5A9F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DAC0F52-3870-8062-386A-70842807E7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Artificial Intelligence</a:t>
            </a:r>
            <a:endParaRPr lang="en-US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DE5F912C-9782-F91C-A2AE-FB21D97D54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Machine Learning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1345946-3489-83E5-F7D9-C344B837A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05 JAN 2026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38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B392FF-626F-C8F9-0B6B-25F6F58252C3}"/>
              </a:ext>
            </a:extLst>
          </p:cNvPr>
          <p:cNvSpPr/>
          <p:nvPr/>
        </p:nvSpPr>
        <p:spPr>
          <a:xfrm>
            <a:off x="7066531" y="1005999"/>
            <a:ext cx="3757800" cy="2978201"/>
          </a:xfrm>
          <a:prstGeom prst="rect">
            <a:avLst/>
          </a:prstGeom>
          <a:solidFill>
            <a:schemeClr val="accent4"/>
          </a:solidFill>
          <a:ln>
            <a:noFill/>
            <a:miter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1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8C9CD6-CD55-F8BB-91CA-0FE4860FD382}"/>
              </a:ext>
            </a:extLst>
          </p:cNvPr>
          <p:cNvSpPr/>
          <p:nvPr/>
        </p:nvSpPr>
        <p:spPr>
          <a:xfrm>
            <a:off x="7066531" y="3692169"/>
            <a:ext cx="5054336" cy="2978201"/>
          </a:xfrm>
          <a:prstGeom prst="rect">
            <a:avLst/>
          </a:prstGeom>
          <a:solidFill>
            <a:schemeClr val="accent4"/>
          </a:solidFill>
          <a:ln>
            <a:noFill/>
            <a:miter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1700"/>
          </a:p>
        </p:txBody>
      </p:sp>
      <p:sp>
        <p:nvSpPr>
          <p:cNvPr id="120" name="Google Shape;120;g34533193377_0_2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Big Data Tools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ECD408-41EB-C9BD-3097-D2638355CB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34180" y="1680489"/>
            <a:ext cx="6795135" cy="4023360"/>
          </a:xfrm>
        </p:spPr>
        <p:txBody>
          <a:bodyPr/>
          <a:lstStyle/>
          <a:p>
            <a:pPr marL="609585" lvl="0" indent="-440256">
              <a:lnSpc>
                <a:spcPct val="100000"/>
              </a:lnSpc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US" sz="2700" b="1" dirty="0">
                <a:latin typeface="Roboto"/>
                <a:ea typeface="Roboto"/>
                <a:cs typeface="Roboto"/>
                <a:sym typeface="Roboto"/>
              </a:rPr>
              <a:t>Apache Spark</a:t>
            </a:r>
            <a:r>
              <a:rPr lang="en-US" sz="2700" dirty="0">
                <a:latin typeface="Roboto"/>
                <a:ea typeface="Roboto"/>
                <a:cs typeface="Roboto"/>
                <a:sym typeface="Roboto"/>
              </a:rPr>
              <a:t> - open-source analytics engine for large-scale data processing, well-suited for real-time processing and machine learning tasks due to its in-memory architecture</a:t>
            </a:r>
          </a:p>
          <a:p>
            <a:pPr marL="609585" lvl="0" indent="-440256">
              <a:lnSpc>
                <a:spcPct val="100000"/>
              </a:lnSpc>
              <a:buClr>
                <a:schemeClr val="dk2"/>
              </a:buClr>
              <a:buSzPts val="1600"/>
              <a:buFont typeface="Roboto"/>
              <a:buChar char="●"/>
            </a:pPr>
            <a:endParaRPr lang="en-US" sz="27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40256">
              <a:lnSpc>
                <a:spcPct val="100000"/>
              </a:lnSpc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US" sz="2700" b="1" dirty="0">
                <a:latin typeface="Roboto"/>
                <a:ea typeface="Roboto"/>
                <a:cs typeface="Roboto"/>
                <a:sym typeface="Roboto"/>
              </a:rPr>
              <a:t>Hadoop </a:t>
            </a:r>
            <a:r>
              <a:rPr lang="en-US" sz="2700" dirty="0">
                <a:latin typeface="Roboto"/>
                <a:ea typeface="Roboto"/>
                <a:cs typeface="Roboto"/>
                <a:sym typeface="Roboto"/>
              </a:rPr>
              <a:t>- open-source framework for storing and processing massive datasets across distributed clusters, with a robust storage system (HDFS) and a computational model (MapReduce)</a:t>
            </a:r>
          </a:p>
          <a:p>
            <a:endParaRPr lang="en-US" sz="2700" dirty="0"/>
          </a:p>
        </p:txBody>
      </p:sp>
      <p:pic>
        <p:nvPicPr>
          <p:cNvPr id="122" name="Google Shape;122;g34533193377_0_213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7066531" y="1096931"/>
            <a:ext cx="3757800" cy="279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34533193377_0_213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7294381" y="4109819"/>
            <a:ext cx="4598635" cy="2336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06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533193377_0_2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Relation to AI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2FB275-1774-8529-F32F-91293563D8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5255" y="1776575"/>
            <a:ext cx="6795135" cy="4023360"/>
          </a:xfrm>
        </p:spPr>
        <p:txBody>
          <a:bodyPr/>
          <a:lstStyle/>
          <a:p>
            <a:pPr marL="609585" lvl="0" indent="-457189"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Data scientists play a crucial role in the success of AI systems by preparing and cleaning datasets, selecting relevant features, and evaluating model performance</a:t>
            </a:r>
          </a:p>
          <a:p>
            <a:pPr marL="609585" lvl="0"/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Data scientists utilize AI techniques, particularly machine learning algorithms, to analyze data, uncover insights, build predictive models, and automate processes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BE642B-DA01-1A4A-0A06-580EF2DCF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071" y="1297259"/>
            <a:ext cx="3985594" cy="498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97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533193377_0_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2"/>
                </a:solidFill>
              </a:rPr>
              <a:t>Core AI Concepts</a:t>
            </a:r>
            <a:endParaRPr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797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533193377_0_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Difference between AI, ML, and DL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B4B142-394A-A70A-1187-409D852C1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234176" y="1600518"/>
            <a:ext cx="7114709" cy="4023360"/>
          </a:xfrm>
        </p:spPr>
        <p:txBody>
          <a:bodyPr/>
          <a:lstStyle/>
          <a:p>
            <a:pPr marL="609585" lvl="0" indent="-440256">
              <a:lnSpc>
                <a:spcPct val="100000"/>
              </a:lnSpc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Artificial intelligence (AI): 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The overarching concept</a:t>
            </a:r>
          </a:p>
          <a:p>
            <a:pPr marL="1219170" lvl="1" indent="-440256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600"/>
              <a:buFont typeface="Roboto"/>
              <a:buChar char="○"/>
            </a:pP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The broadest term, encompassing any system that can mimic human-like intelligence, decision-making, problem-solving, and perception</a:t>
            </a:r>
          </a:p>
          <a:p>
            <a:pPr marL="1219170" lvl="1" indent="-440256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600"/>
              <a:buFont typeface="Roboto"/>
              <a:buChar char="○"/>
            </a:pPr>
            <a:endParaRPr lang="en-US" sz="19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40256">
              <a:lnSpc>
                <a:spcPct val="100000"/>
              </a:lnSpc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Machine learning (ML): 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Learning from data</a:t>
            </a:r>
          </a:p>
          <a:p>
            <a:pPr marL="1219170" lvl="1" indent="-440256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600"/>
              <a:buFont typeface="Roboto"/>
              <a:buChar char="○"/>
            </a:pP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A subfield of AI that uses algorithms to identify patterns and relationships within datasets to make predictions and improve performance over time</a:t>
            </a:r>
          </a:p>
          <a:p>
            <a:pPr marL="1219170" lvl="1" indent="-440256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600"/>
              <a:buFont typeface="Roboto"/>
              <a:buChar char="○"/>
            </a:pPr>
            <a:endParaRPr lang="en-US" sz="19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40256">
              <a:lnSpc>
                <a:spcPct val="100000"/>
              </a:lnSpc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Deep learning (DL): 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Harnessing neural networks for complex patterns</a:t>
            </a:r>
          </a:p>
          <a:p>
            <a:pPr marL="1219170" lvl="1" indent="-440256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600"/>
              <a:buFont typeface="Roboto"/>
              <a:buChar char="○"/>
            </a:pP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A specialized subset of ML that utilizes deep neural networks to learn and make complex decisions, they are particularly well-suited for tasks involving large amounts of unstructured data</a:t>
            </a:r>
          </a:p>
          <a:p>
            <a:endParaRPr lang="en-US" sz="19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4C1243-AB6B-E6AE-098E-746F2C673CF1}"/>
              </a:ext>
            </a:extLst>
          </p:cNvPr>
          <p:cNvGrpSpPr/>
          <p:nvPr/>
        </p:nvGrpSpPr>
        <p:grpSpPr>
          <a:xfrm>
            <a:off x="7081024" y="2743200"/>
            <a:ext cx="5110976" cy="2709746"/>
            <a:chOff x="7081024" y="2743200"/>
            <a:chExt cx="5110976" cy="270974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822FB5E-5CAC-D316-4643-051A36FF2A59}"/>
                </a:ext>
              </a:extLst>
            </p:cNvPr>
            <p:cNvSpPr/>
            <p:nvPr/>
          </p:nvSpPr>
          <p:spPr>
            <a:xfrm>
              <a:off x="7081024" y="2743200"/>
              <a:ext cx="5110976" cy="2709746"/>
            </a:xfrm>
            <a:prstGeom prst="rect">
              <a:avLst/>
            </a:prstGeom>
            <a:solidFill>
              <a:schemeClr val="accent4"/>
            </a:solidFill>
            <a:ln>
              <a:noFill/>
              <a:miter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>
                <a:lnSpc>
                  <a:spcPct val="95000"/>
                </a:lnSpc>
              </a:pPr>
              <a:endParaRPr lang="en-US" sz="1700"/>
            </a:p>
          </p:txBody>
        </p:sp>
        <p:pic>
          <p:nvPicPr>
            <p:cNvPr id="141" name="Google Shape;141;g34533193377_0_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24367" y="2901649"/>
              <a:ext cx="4882235" cy="25341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51311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533193377_0_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Modeling Process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D9A1A3-4C67-8A4C-49A4-104141B722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649" y="1736245"/>
            <a:ext cx="6795135" cy="4023360"/>
          </a:xfrm>
        </p:spPr>
        <p:txBody>
          <a:bodyPr/>
          <a:lstStyle/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AutoNum type="arabicPeriod"/>
            </a:pP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1. Split data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: divide dataset into training, validation, and test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Training set – used to fit the model parameters (weights, coefficients, etc.)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Validation set – used for model selection and hyperparameter tuning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Test set – held out until the very end to provide an unbiased estimate of generalization performance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endParaRPr lang="en-US" sz="22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AutoNum type="arabicPeriod"/>
            </a:pP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2. Model selection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: Multiple candidate algorithms are compared based on performance metrics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Consider computational cost and interpretability.</a:t>
            </a:r>
          </a:p>
          <a:p>
            <a:endParaRPr lang="en-US" sz="2200" dirty="0"/>
          </a:p>
        </p:txBody>
      </p:sp>
      <p:pic>
        <p:nvPicPr>
          <p:cNvPr id="148" name="Google Shape;148;g34533193377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1918" y="2506908"/>
            <a:ext cx="4607600" cy="2482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9969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533193377_0_2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Modeling Process Continued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69288-EFD6-7876-65F1-4333E63D50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581" y="1981572"/>
            <a:ext cx="8896443" cy="4023360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Training and Hyperparameter tuning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Hyperparameters (those not learned during training, e.g., learning rate, tree depth, regularization strength) are optimized to improve model performance.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Approaches:</a:t>
            </a:r>
          </a:p>
          <a:p>
            <a:pPr marL="1828754" lvl="2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■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Grid Search – exhaustive search over predefined parameter grid.</a:t>
            </a:r>
          </a:p>
          <a:p>
            <a:pPr marL="1828754" lvl="2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■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Random Search – random sampling from parameter distributions (more efficient for large spaces).</a:t>
            </a:r>
          </a:p>
          <a:p>
            <a:pPr marL="1828754" lvl="2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■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Bayesian Optimization – probabilistic modeling of the objective function to guide search.</a:t>
            </a:r>
          </a:p>
          <a:p>
            <a:pPr lvl="0">
              <a:lnSpc>
                <a:spcPct val="100000"/>
              </a:lnSpc>
            </a:pPr>
            <a:endParaRPr lang="en-US" sz="2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00000"/>
              </a:lnSpc>
            </a:pPr>
            <a:endParaRPr lang="en-US" sz="2200" dirty="0">
              <a:latin typeface="Roboto"/>
              <a:ea typeface="Roboto"/>
              <a:cs typeface="Roboto"/>
              <a:sym typeface="Roboto"/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13803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533193377_0_2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Modeling Process Continued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54FA7A-225F-99CC-5A58-9D6AD1FA0B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7127" y="1981572"/>
            <a:ext cx="11070931" cy="4023360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Evaluate model performance 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to estimate true generalization error</a:t>
            </a:r>
          </a:p>
          <a:p>
            <a:pPr marL="1219170" lvl="1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○"/>
            </a:pPr>
            <a:r>
              <a:rPr lang="en-US" sz="2200" i="1" dirty="0">
                <a:latin typeface="Roboto"/>
                <a:ea typeface="Roboto"/>
                <a:cs typeface="Roboto"/>
                <a:sym typeface="Roboto"/>
              </a:rPr>
              <a:t>Classification Metrics</a:t>
            </a: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Accuracy 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– Proportion of correct predictions out of all predictions.</a:t>
            </a: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Precision 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– Proportion of positive predictions that were actually positive.</a:t>
            </a: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Recall 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– Proportion of actual positives correctly identified.</a:t>
            </a: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F1-score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– Harmonic mean of precision and recall, balancing both.</a:t>
            </a: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ROC-AUC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– Measures the ability of the model to distinguish classes across thresholds.</a:t>
            </a:r>
          </a:p>
          <a:p>
            <a:pPr marL="1219170" lvl="1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○"/>
            </a:pPr>
            <a:r>
              <a:rPr lang="en-US" sz="2200" i="1" dirty="0">
                <a:latin typeface="Roboto"/>
                <a:ea typeface="Roboto"/>
                <a:cs typeface="Roboto"/>
                <a:sym typeface="Roboto"/>
              </a:rPr>
              <a:t>Regression Metrics</a:t>
            </a: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MSE 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– Mean squared difference between predicted and actual values.</a:t>
            </a: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RMSE 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– Square root of MSE; interpretable in the same units as the target.</a:t>
            </a: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MAE 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– Mean absolute difference between predicted and actual values.</a:t>
            </a: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R²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– Proportion of variance in the target explained by the model.</a:t>
            </a:r>
          </a:p>
          <a:p>
            <a:pPr lvl="0">
              <a:lnSpc>
                <a:spcPct val="100000"/>
              </a:lnSpc>
            </a:pPr>
            <a:endParaRPr lang="en-US" sz="2200" dirty="0">
              <a:latin typeface="Roboto"/>
              <a:ea typeface="Roboto"/>
              <a:cs typeface="Roboto"/>
              <a:sym typeface="Robo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25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533193377_0_3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Modeling Process Continued</a:t>
            </a:r>
            <a:endParaRPr sz="4000" dirty="0">
              <a:solidFill>
                <a:schemeClr val="tx2"/>
              </a:solidFill>
            </a:endParaRPr>
          </a:p>
        </p:txBody>
      </p:sp>
      <p:pic>
        <p:nvPicPr>
          <p:cNvPr id="166" name="Google Shape;166;g34533193377_0_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334" y="2336077"/>
            <a:ext cx="7549332" cy="3095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7666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Modeling Process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217004-763F-8E3C-3EDD-FDA6F46C18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23" y="1914664"/>
            <a:ext cx="11900953" cy="4023360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Last week we discussed data exploration and data cleaning broadly</a:t>
            </a: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Next is Modeling. </a:t>
            </a: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The basic steps to modeling are: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Splitting data to test and train (overfitting is evil)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Cross Validation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Choosing a Baseline model and Model selection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Hyperparameter tuning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Evaluation of Model Performance (accuracy, precision, recall, f1-score)</a:t>
            </a: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965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533193377_0_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Role of Data Quality in AI Success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A671B2-9720-47F2-6002-4333D55E29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00518"/>
            <a:ext cx="8541834" cy="4023360"/>
          </a:xfrm>
        </p:spPr>
        <p:txBody>
          <a:bodyPr/>
          <a:lstStyle/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Accuracy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– Correct and representative data improves model predictions.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endParaRPr lang="en-US" sz="18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Completeness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– Missing data can lead to bias and poor performance.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endParaRPr lang="en-US" sz="18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Consistency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– Uniform formats and definitions reduce confusion for models.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endParaRPr lang="en-US" sz="18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Relevance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– Data should align with the problem being solved.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endParaRPr lang="en-US" sz="18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Timeliness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– Up-to-date data ensures models remain accurate over time.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endParaRPr lang="en-US" sz="18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Noise Reduction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 – Removing errors/outliers prevents misleading patterns.</a:t>
            </a:r>
          </a:p>
          <a:p>
            <a:pPr lvl="0">
              <a:lnSpc>
                <a:spcPct val="100000"/>
              </a:lnSpc>
            </a:pPr>
            <a:endParaRPr lang="en-US" sz="18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00000"/>
              </a:lnSpc>
            </a:pPr>
            <a:endParaRPr lang="en-US" sz="1800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-US" sz="1800" i="1" dirty="0">
                <a:latin typeface="Roboto"/>
                <a:ea typeface="Roboto"/>
                <a:cs typeface="Roboto"/>
                <a:sym typeface="Roboto"/>
              </a:rPr>
              <a:t>Garbage in, garbage out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01845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4533193377_0_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2"/>
                </a:solidFill>
              </a:rPr>
              <a:t>Goals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7B22FDF-29D2-CDA5-805B-8EEACDDDD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7081" y="1711810"/>
            <a:ext cx="10840458" cy="4023360"/>
          </a:xfrm>
        </p:spPr>
        <p:txBody>
          <a:bodyPr vert="horz" lIns="0" tIns="0" rIns="0" bIns="0" spcCol="36576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" sz="2400" dirty="0">
                <a:latin typeface="Roboto"/>
                <a:ea typeface="Roboto"/>
                <a:cs typeface="Roboto"/>
              </a:rPr>
              <a:t>Today’s Goals: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-"/>
            </a:pPr>
            <a:r>
              <a:rPr lang="en" sz="2400" dirty="0">
                <a:latin typeface="Roboto"/>
                <a:ea typeface="Roboto"/>
                <a:cs typeface="Roboto"/>
              </a:rPr>
              <a:t>Understand the relationships between different aspects of data science and artificial intelligence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-"/>
            </a:pPr>
            <a:r>
              <a:rPr lang="en" sz="2400" dirty="0">
                <a:latin typeface="Roboto"/>
                <a:ea typeface="Roboto"/>
                <a:cs typeface="Roboto"/>
              </a:rPr>
              <a:t>Expose you to different kinds of models you may see or work on in the future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-"/>
            </a:pPr>
            <a:r>
              <a:rPr lang="en" sz="2400" dirty="0">
                <a:latin typeface="Roboto"/>
                <a:ea typeface="Roboto"/>
                <a:cs typeface="Roboto"/>
              </a:rPr>
              <a:t>Show various applications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-"/>
            </a:pPr>
            <a:r>
              <a:rPr lang="en" sz="2400" dirty="0">
                <a:latin typeface="Roboto"/>
                <a:ea typeface="Roboto"/>
                <a:cs typeface="Roboto"/>
              </a:rPr>
              <a:t>Discuss AI Ethics and its role in responsible innovation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pPr>
              <a:lnSpc>
                <a:spcPct val="100000"/>
              </a:lnSpc>
            </a:pPr>
            <a:endParaRPr lang="en-US" sz="2400" dirty="0">
              <a:latin typeface="Roboto"/>
              <a:ea typeface="Roboto"/>
              <a:cs typeface="Roboto"/>
            </a:endParaRPr>
          </a:p>
          <a:p>
            <a:pPr>
              <a:lnSpc>
                <a:spcPct val="100000"/>
              </a:lnSpc>
            </a:pPr>
            <a:r>
              <a:rPr lang="en" sz="2400" dirty="0">
                <a:latin typeface="Roboto"/>
                <a:ea typeface="Roboto"/>
                <a:cs typeface="Roboto"/>
              </a:rPr>
              <a:t>Goals are NOT: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-"/>
            </a:pPr>
            <a:r>
              <a:rPr lang="en" sz="2400" dirty="0">
                <a:latin typeface="Roboto"/>
                <a:ea typeface="Roboto"/>
                <a:cs typeface="Roboto"/>
              </a:rPr>
              <a:t>To make you an expert in specific models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-"/>
            </a:pPr>
            <a:r>
              <a:rPr lang="en" sz="2400" dirty="0">
                <a:latin typeface="Roboto"/>
                <a:ea typeface="Roboto"/>
                <a:cs typeface="Roboto"/>
              </a:rPr>
              <a:t>To teach detailed coding or mathematics behind algorithms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-"/>
            </a:pPr>
            <a:r>
              <a:rPr lang="en" sz="2400" dirty="0">
                <a:latin typeface="Roboto"/>
                <a:ea typeface="Roboto"/>
                <a:cs typeface="Roboto"/>
              </a:rPr>
              <a:t>To cover every possible AI or data science use case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pPr>
              <a:lnSpc>
                <a:spcPct val="100000"/>
              </a:lnSpc>
            </a:pPr>
            <a:endParaRPr lang="en-US" sz="2400" dirty="0">
              <a:latin typeface="Roboto"/>
              <a:ea typeface="Roboto"/>
              <a:cs typeface="Roboto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71" name="Google Shape;71;g34533193377_0_292"/>
          <p:cNvSpPr txBox="1"/>
          <p:nvPr/>
        </p:nvSpPr>
        <p:spPr>
          <a:xfrm>
            <a:off x="629967" y="1939800"/>
            <a:ext cx="10945600" cy="43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44747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533193377_0_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Exercise - 20 Minutes</a:t>
            </a:r>
            <a:endParaRPr sz="4000" dirty="0">
              <a:solidFill>
                <a:schemeClr val="tx2"/>
              </a:solidFill>
            </a:endParaRPr>
          </a:p>
        </p:txBody>
      </p:sp>
      <p:graphicFrame>
        <p:nvGraphicFramePr>
          <p:cNvPr id="184" name="Google Shape;184;g34533193377_0_31"/>
          <p:cNvGraphicFramePr/>
          <p:nvPr>
            <p:extLst>
              <p:ext uri="{D42A27DB-BD31-4B8C-83A1-F6EECF244321}">
                <p14:modId xmlns:p14="http://schemas.microsoft.com/office/powerpoint/2010/main" val="1917894379"/>
              </p:ext>
            </p:extLst>
          </p:nvPr>
        </p:nvGraphicFramePr>
        <p:xfrm>
          <a:off x="101600" y="1688372"/>
          <a:ext cx="4972000" cy="48309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0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1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ID</a:t>
                      </a:r>
                      <a:endParaRPr sz="1600" b="1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Review Text</a:t>
                      </a:r>
                      <a:endParaRPr sz="1600" b="1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Sentiment</a:t>
                      </a:r>
                      <a:endParaRPr sz="1600" b="1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4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</a:t>
                      </a:r>
                      <a:endParaRPr sz="16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I loved the plot and the acting was great</a:t>
                      </a:r>
                      <a:endParaRPr sz="16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Positive</a:t>
                      </a:r>
                      <a:endParaRPr sz="16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4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2</a:t>
                      </a:r>
                      <a:endParaRPr sz="16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Terrible pacing and confusing storyline</a:t>
                      </a:r>
                      <a:endParaRPr sz="16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Negative</a:t>
                      </a:r>
                      <a:endParaRPr sz="16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8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3</a:t>
                      </a:r>
                      <a:endParaRPr sz="16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The visuals were stunning</a:t>
                      </a:r>
                      <a:endParaRPr sz="16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Positive</a:t>
                      </a:r>
                      <a:endParaRPr sz="16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4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4</a:t>
                      </a:r>
                      <a:endParaRPr sz="16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 wouldn’t recommend this to anyone</a:t>
                      </a:r>
                      <a:endParaRPr sz="16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Negative</a:t>
                      </a:r>
                      <a:endParaRPr sz="16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4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5</a:t>
                      </a:r>
                      <a:endParaRPr sz="16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Great soundtrack but weak acting</a:t>
                      </a:r>
                      <a:endParaRPr sz="16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Negative</a:t>
                      </a:r>
                      <a:endParaRPr sz="16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14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6</a:t>
                      </a:r>
                      <a:endParaRPr sz="16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 masterpiece from start to finish</a:t>
                      </a:r>
                      <a:endParaRPr sz="16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Positive</a:t>
                      </a:r>
                      <a:endParaRPr sz="16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5" name="Google Shape;185;g34533193377_0_31"/>
          <p:cNvSpPr txBox="1"/>
          <p:nvPr/>
        </p:nvSpPr>
        <p:spPr>
          <a:xfrm>
            <a:off x="5073567" y="1513672"/>
            <a:ext cx="7032800" cy="52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You are a data scientist building a simple AI model to predict movie review sentiment (Positive or Negative).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Step 1 – Data Exploration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Read through the dataset.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Highlight positive keywords (e.g., “loved,” “great,” “stunning”) and negative keywords (e.g., “terrible,” “confusing,” “weak”).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Step 2 – Build a Simple Rule-Based Model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 your group, create a list of positive and negative words.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If a review contains more positive words than negative → label as Positive, Otherwise → label as Negative.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Step 3 – Test Your Model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Apply your rule to each review in the dataset.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Compare your predicted sentiment to the actual “Sentiment” column.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Count how many you got correct → This is your accuracy score.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Step 4 – Reflect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How would an AI model improve on your rule-based approach?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What additional data or features would you collect?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Bonus: Is this model prone to overfitting or underfitting?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97406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533193377_0_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2"/>
                </a:solidFill>
              </a:rPr>
              <a:t>Types of Machine Learning</a:t>
            </a:r>
            <a:endParaRPr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18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533193377_0_3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Different Types of ML</a:t>
            </a:r>
            <a:endParaRPr sz="4000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206EB9-6835-0218-B06C-808889A377B6}"/>
              </a:ext>
            </a:extLst>
          </p:cNvPr>
          <p:cNvGrpSpPr/>
          <p:nvPr/>
        </p:nvGrpSpPr>
        <p:grpSpPr>
          <a:xfrm>
            <a:off x="2632994" y="1592427"/>
            <a:ext cx="7001660" cy="5009095"/>
            <a:chOff x="2632994" y="1592427"/>
            <a:chExt cx="7001660" cy="500909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B3895AF-BF29-0FC7-FD9A-6A55828982D3}"/>
                </a:ext>
              </a:extLst>
            </p:cNvPr>
            <p:cNvSpPr/>
            <p:nvPr/>
          </p:nvSpPr>
          <p:spPr>
            <a:xfrm>
              <a:off x="2642839" y="1594624"/>
              <a:ext cx="6991815" cy="5006898"/>
            </a:xfrm>
            <a:prstGeom prst="rect">
              <a:avLst/>
            </a:prstGeom>
            <a:solidFill>
              <a:schemeClr val="accent4"/>
            </a:solidFill>
            <a:ln>
              <a:noFill/>
              <a:miter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>
                <a:lnSpc>
                  <a:spcPct val="95000"/>
                </a:lnSpc>
              </a:pPr>
              <a:endParaRPr lang="en-US" sz="1700"/>
            </a:p>
          </p:txBody>
        </p:sp>
        <p:pic>
          <p:nvPicPr>
            <p:cNvPr id="196" name="Google Shape;196;g34533193377_0_3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32994" y="1592427"/>
              <a:ext cx="6926012" cy="49520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46249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533193377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Machine Learning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12AC89-C943-7C4C-CA12-68BAB32A70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73" y="2204596"/>
            <a:ext cx="12132527" cy="4023360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en-US" sz="2700" dirty="0">
                <a:latin typeface="Roboto"/>
                <a:ea typeface="Roboto"/>
                <a:cs typeface="Roboto"/>
                <a:sym typeface="Roboto"/>
              </a:rPr>
              <a:t>A field of AI that learns from data and generalizes to unseen data, allowing programs to learn without explicit instructions</a:t>
            </a: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endParaRPr lang="en-US" sz="27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en-US" sz="2700" dirty="0">
                <a:latin typeface="Roboto"/>
                <a:ea typeface="Roboto"/>
                <a:cs typeface="Roboto"/>
                <a:sym typeface="Roboto"/>
              </a:rPr>
              <a:t>Types of Machine Learning: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2700" i="1" dirty="0">
                <a:latin typeface="Roboto"/>
                <a:ea typeface="Roboto"/>
                <a:cs typeface="Roboto"/>
                <a:sym typeface="Roboto"/>
              </a:rPr>
              <a:t>Supervised </a:t>
            </a:r>
            <a:r>
              <a:rPr lang="en-US" sz="2700" dirty="0">
                <a:latin typeface="Roboto"/>
                <a:ea typeface="Roboto"/>
                <a:cs typeface="Roboto"/>
                <a:sym typeface="Roboto"/>
              </a:rPr>
              <a:t>- model is trained on labeled dataset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2700" i="1" dirty="0">
                <a:latin typeface="Roboto"/>
                <a:ea typeface="Roboto"/>
                <a:cs typeface="Roboto"/>
                <a:sym typeface="Roboto"/>
              </a:rPr>
              <a:t>Unsupervised </a:t>
            </a:r>
            <a:r>
              <a:rPr lang="en-US" sz="2700" dirty="0">
                <a:latin typeface="Roboto"/>
                <a:ea typeface="Roboto"/>
                <a:cs typeface="Roboto"/>
                <a:sym typeface="Roboto"/>
              </a:rPr>
              <a:t>- model is trained on unlabeled dataset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2700" i="1" dirty="0">
                <a:latin typeface="Roboto"/>
                <a:ea typeface="Roboto"/>
                <a:cs typeface="Roboto"/>
                <a:sym typeface="Roboto"/>
              </a:rPr>
              <a:t>Semi-Supervised</a:t>
            </a:r>
            <a:r>
              <a:rPr lang="en-US" sz="2700" dirty="0">
                <a:latin typeface="Roboto"/>
                <a:ea typeface="Roboto"/>
                <a:cs typeface="Roboto"/>
                <a:sym typeface="Roboto"/>
              </a:rPr>
              <a:t> - labeled dataset is relatively small to unlabeled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2700" i="1" dirty="0">
                <a:latin typeface="Roboto"/>
                <a:ea typeface="Roboto"/>
                <a:cs typeface="Roboto"/>
                <a:sym typeface="Roboto"/>
              </a:rPr>
              <a:t>Reinforcement Learning </a:t>
            </a:r>
            <a:r>
              <a:rPr lang="en-US" sz="2700" dirty="0">
                <a:latin typeface="Roboto"/>
                <a:ea typeface="Roboto"/>
                <a:cs typeface="Roboto"/>
                <a:sym typeface="Roboto"/>
              </a:rPr>
              <a:t>- computers learn through reward and punishment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557431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533193377_0_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Supervised Learning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C5B7D5-6AFB-DE49-1DFF-F3DCAF665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371" y="1600518"/>
            <a:ext cx="11572736" cy="4023360"/>
          </a:xfrm>
        </p:spPr>
        <p:txBody>
          <a:bodyPr/>
          <a:lstStyle/>
          <a:p>
            <a:pPr marL="609585" lvl="0" indent="-431789">
              <a:lnSpc>
                <a:spcPct val="100000"/>
              </a:lnSpc>
              <a:buClr>
                <a:schemeClr val="dk2"/>
              </a:buClr>
              <a:buSzPts val="1500"/>
              <a:buFont typeface="Roboto"/>
              <a:buChar char="●"/>
            </a:pPr>
            <a:r>
              <a:rPr lang="en-US" sz="1900" i="1" dirty="0">
                <a:latin typeface="Roboto"/>
                <a:ea typeface="Roboto"/>
                <a:cs typeface="Roboto"/>
                <a:sym typeface="Roboto"/>
              </a:rPr>
              <a:t>Concept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1219170" lvl="1" indent="-4317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500"/>
              <a:buFont typeface="Roboto"/>
              <a:buChar char="○"/>
            </a:pP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Learn from labeled data (inputs paired with correct outputs)</a:t>
            </a:r>
          </a:p>
          <a:p>
            <a:pPr marL="1219170" lvl="1" indent="-4317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500"/>
              <a:buFont typeface="Roboto"/>
              <a:buChar char="○"/>
            </a:pP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Model predicts outputs for new, unseen inputs</a:t>
            </a:r>
          </a:p>
          <a:p>
            <a:pPr marL="1219170" lvl="1" indent="-440256">
              <a:spcBef>
                <a:spcPts val="0"/>
              </a:spcBef>
              <a:buClr>
                <a:schemeClr val="dk2"/>
              </a:buClr>
              <a:buSzPts val="1600"/>
              <a:buFont typeface="Roboto"/>
              <a:buChar char="○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Classification 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- predicts categorical outcomes (Yes/No, Type of Animal)</a:t>
            </a:r>
          </a:p>
          <a:p>
            <a:pPr marL="1219170" lvl="1" indent="-440256">
              <a:spcBef>
                <a:spcPts val="0"/>
              </a:spcBef>
              <a:buClr>
                <a:schemeClr val="dk2"/>
              </a:buClr>
              <a:buSzPts val="1600"/>
              <a:buFont typeface="Roboto"/>
              <a:buChar char="○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Regression 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- predicts continuous values (linear vs non-linear relationship)</a:t>
            </a:r>
          </a:p>
          <a:p>
            <a:pPr marL="1219170" lvl="1" indent="-440256">
              <a:spcBef>
                <a:spcPts val="0"/>
              </a:spcBef>
              <a:buClr>
                <a:schemeClr val="dk2"/>
              </a:buClr>
              <a:buSzPts val="1600"/>
              <a:buFont typeface="Roboto"/>
              <a:buChar char="○"/>
            </a:pPr>
            <a:endParaRPr lang="en-US" sz="19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31789">
              <a:lnSpc>
                <a:spcPct val="100000"/>
              </a:lnSpc>
              <a:buClr>
                <a:schemeClr val="dk2"/>
              </a:buClr>
              <a:buSzPts val="1500"/>
              <a:buFont typeface="Roboto"/>
              <a:buChar char="●"/>
            </a:pPr>
            <a:r>
              <a:rPr lang="en-US" sz="1900" i="1" dirty="0">
                <a:latin typeface="Roboto"/>
                <a:ea typeface="Roboto"/>
                <a:cs typeface="Roboto"/>
                <a:sym typeface="Roboto"/>
              </a:rPr>
              <a:t>Example Models:</a:t>
            </a:r>
          </a:p>
          <a:p>
            <a:pPr marL="1219170" lvl="1" indent="-4317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500"/>
              <a:buFont typeface="Roboto"/>
              <a:buChar char="○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KNN (K-Nearest Neighbors)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: Classifies based on closest data points</a:t>
            </a:r>
          </a:p>
          <a:p>
            <a:pPr marL="1219170" lvl="1" indent="-4317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500"/>
              <a:buFont typeface="Roboto"/>
              <a:buChar char="○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SVM (Support Vector Machines)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: Finds the optimal decision boundary to separate classes</a:t>
            </a:r>
          </a:p>
          <a:p>
            <a:pPr marL="1219170" lvl="1" indent="-4317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500"/>
              <a:buFont typeface="Roboto"/>
              <a:buChar char="○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Random Forest: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 Ensemble of decision trees voting for final prediction</a:t>
            </a:r>
          </a:p>
          <a:p>
            <a:pPr marL="1219170" lvl="1" indent="-4317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500"/>
              <a:buFont typeface="Roboto"/>
              <a:buChar char="○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Gradient Boosting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: Sequentially improves weak learners into a strong model</a:t>
            </a:r>
          </a:p>
          <a:p>
            <a:pPr marL="1219170" lvl="1" indent="-4317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500"/>
              <a:buFont typeface="Roboto"/>
              <a:buChar char="○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Naive Bayes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: Uses probabilities based on feature independence assumptions</a:t>
            </a:r>
          </a:p>
          <a:p>
            <a:pPr marL="1219170" lvl="1" indent="-4317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500"/>
              <a:buFont typeface="Roboto"/>
              <a:buChar char="○"/>
            </a:pPr>
            <a:endParaRPr lang="en-US" sz="19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31789">
              <a:lnSpc>
                <a:spcPct val="100000"/>
              </a:lnSpc>
              <a:buClr>
                <a:schemeClr val="dk2"/>
              </a:buClr>
              <a:buSzPts val="1500"/>
              <a:buFont typeface="Roboto"/>
              <a:buChar char="●"/>
            </a:pPr>
            <a:r>
              <a:rPr lang="en-US" sz="1900" i="1" dirty="0">
                <a:latin typeface="Roboto"/>
                <a:ea typeface="Roboto"/>
                <a:cs typeface="Roboto"/>
                <a:sym typeface="Roboto"/>
              </a:rPr>
              <a:t>Examples:</a:t>
            </a:r>
          </a:p>
          <a:p>
            <a:pPr marL="1219170" lvl="1" indent="-4317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500"/>
              <a:buFont typeface="Roboto"/>
              <a:buChar char="○"/>
            </a:pP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Spam email filtering</a:t>
            </a:r>
          </a:p>
          <a:p>
            <a:pPr marL="1219170" lvl="1" indent="-4317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500"/>
              <a:buFont typeface="Roboto"/>
              <a:buChar char="○"/>
            </a:pP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Predicting house prices</a:t>
            </a:r>
          </a:p>
          <a:p>
            <a:pPr marL="1219170" lvl="1" indent="-4317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500"/>
              <a:buFont typeface="Roboto"/>
              <a:buChar char="○"/>
            </a:pP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Diagnosing diseases from medical records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726145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 dirty="0">
                <a:solidFill>
                  <a:schemeClr val="tx2"/>
                </a:solidFill>
              </a:rPr>
              <a:t>Supervised Learning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196B3F-7C5D-BD95-E948-768BC51AF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0354" y="1790089"/>
            <a:ext cx="11171292" cy="4023360"/>
          </a:xfrm>
        </p:spPr>
        <p:txBody>
          <a:bodyPr/>
          <a:lstStyle/>
          <a:p>
            <a:r>
              <a:rPr lang="en-US" sz="2700" dirty="0"/>
              <a:t>A type of machine learning where the model is trained on labeled data. The goal is to learn a mapping from inputs (features) to outputs (labels) based on the provided examples.</a:t>
            </a:r>
          </a:p>
          <a:p>
            <a:endParaRPr lang="en-US" sz="2700" dirty="0"/>
          </a:p>
          <a:p>
            <a:r>
              <a:rPr lang="en-US" sz="2700" b="1" dirty="0"/>
              <a:t>Classification</a:t>
            </a:r>
            <a:r>
              <a:rPr lang="en-US" sz="2700" dirty="0"/>
              <a:t> - predicts categorical outcomes (Yes/No, Type of Animal)</a:t>
            </a:r>
          </a:p>
          <a:p>
            <a:r>
              <a:rPr lang="en-US" sz="2700" b="1" dirty="0"/>
              <a:t>Regression</a:t>
            </a:r>
            <a:r>
              <a:rPr lang="en-US" sz="2700" dirty="0"/>
              <a:t> - predicts continuous values (linear vs non-linear relationship)</a:t>
            </a:r>
          </a:p>
          <a:p>
            <a:endParaRPr lang="en-US" sz="2700" dirty="0"/>
          </a:p>
          <a:p>
            <a:r>
              <a:rPr lang="en-US" sz="2700" b="1" dirty="0"/>
              <a:t>Pros</a:t>
            </a:r>
            <a:r>
              <a:rPr lang="en-US" sz="2700" dirty="0"/>
              <a:t>: High accuracy with informed labeling, Wide range of algorithm choice</a:t>
            </a:r>
          </a:p>
          <a:p>
            <a:r>
              <a:rPr lang="en-US" sz="2700" b="1" dirty="0"/>
              <a:t>Cons</a:t>
            </a:r>
            <a:r>
              <a:rPr lang="en-US" sz="2700" dirty="0"/>
              <a:t>: EXPENSIVE (time, SME), Not great if data is difficult to label (audio)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220301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533193377_0_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Unsupervised Learning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DF0EA2-F32C-6A13-4330-16C53DB319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1807613"/>
            <a:ext cx="11271653" cy="4023360"/>
          </a:xfrm>
        </p:spPr>
        <p:txBody>
          <a:bodyPr/>
          <a:lstStyle/>
          <a:p>
            <a:r>
              <a:rPr lang="en-US" sz="1900" i="1" dirty="0"/>
              <a:t>Concept:</a:t>
            </a:r>
          </a:p>
          <a:p>
            <a:r>
              <a:rPr lang="en-US" sz="1900" dirty="0"/>
              <a:t>Discover patterns or groupings in data without labels</a:t>
            </a:r>
          </a:p>
          <a:p>
            <a:r>
              <a:rPr lang="en-US" sz="1900" dirty="0"/>
              <a:t>Helps uncover hidden structure</a:t>
            </a:r>
          </a:p>
          <a:p>
            <a:r>
              <a:rPr lang="en-US" sz="1900" b="1" dirty="0"/>
              <a:t>Clustering</a:t>
            </a:r>
            <a:r>
              <a:rPr lang="en-US" sz="1900" dirty="0"/>
              <a:t> - Grouping data points based on features</a:t>
            </a:r>
          </a:p>
          <a:p>
            <a:r>
              <a:rPr lang="en-US" sz="1900" b="1" dirty="0"/>
              <a:t>Dimensionality reduction </a:t>
            </a:r>
            <a:r>
              <a:rPr lang="en-US" sz="1900" dirty="0"/>
              <a:t>- Stripping down to essential features</a:t>
            </a:r>
          </a:p>
          <a:p>
            <a:endParaRPr lang="en-US" sz="1900" dirty="0"/>
          </a:p>
          <a:p>
            <a:r>
              <a:rPr lang="en-US" sz="1900" i="1" dirty="0"/>
              <a:t>Example Models:</a:t>
            </a:r>
          </a:p>
          <a:p>
            <a:r>
              <a:rPr lang="en-US" sz="1900" b="1" dirty="0"/>
              <a:t>K-Means </a:t>
            </a:r>
            <a:r>
              <a:rPr lang="en-US" sz="1900" dirty="0"/>
              <a:t>– clusters data into distinct groups</a:t>
            </a:r>
          </a:p>
          <a:p>
            <a:r>
              <a:rPr lang="en-US" sz="1900" dirty="0"/>
              <a:t>Ga</a:t>
            </a:r>
            <a:r>
              <a:rPr lang="en-US" sz="1900" b="1" dirty="0"/>
              <a:t>ussian Mixture Models (GMM) </a:t>
            </a:r>
            <a:r>
              <a:rPr lang="en-US" sz="1900" dirty="0"/>
              <a:t>– probabilistic clustering with soft assignments</a:t>
            </a:r>
          </a:p>
          <a:p>
            <a:r>
              <a:rPr lang="en-US" sz="1900" b="1" dirty="0"/>
              <a:t>DBSCAN </a:t>
            </a:r>
            <a:r>
              <a:rPr lang="en-US" sz="1900" dirty="0"/>
              <a:t>– density-based clustering to find arbitrarily shaped groups</a:t>
            </a:r>
          </a:p>
          <a:p>
            <a:r>
              <a:rPr lang="en-US" sz="1900" b="1" dirty="0"/>
              <a:t>PCA (Principal Component Analysis) </a:t>
            </a:r>
            <a:r>
              <a:rPr lang="en-US" sz="1900" dirty="0"/>
              <a:t>– reduces dimensions by finding main variance directions</a:t>
            </a:r>
          </a:p>
          <a:p>
            <a:endParaRPr lang="en-US" sz="1900" dirty="0"/>
          </a:p>
          <a:p>
            <a:r>
              <a:rPr lang="en-US" sz="1900" i="1" dirty="0"/>
              <a:t>Examples:</a:t>
            </a:r>
          </a:p>
          <a:p>
            <a:r>
              <a:rPr lang="en-US" sz="1900" dirty="0"/>
              <a:t>Customer segmentation for targeted marketing</a:t>
            </a:r>
          </a:p>
          <a:p>
            <a:r>
              <a:rPr lang="en-US" sz="1900" dirty="0"/>
              <a:t>Image compression and feature extraction</a:t>
            </a:r>
          </a:p>
          <a:p>
            <a:r>
              <a:rPr lang="en-US" sz="1900" dirty="0"/>
              <a:t>Anomaly detection in network traffic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003820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Unsupervised Learning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923D35-7BD7-DEF2-E855-D68A05FAB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2148840"/>
            <a:ext cx="11405467" cy="4023360"/>
          </a:xfrm>
        </p:spPr>
        <p:txBody>
          <a:bodyPr/>
          <a:lstStyle/>
          <a:p>
            <a:r>
              <a:rPr lang="en-US" dirty="0"/>
              <a:t>A type of machine learning where the model is trained on data that has no labeled responses. The goal is to uncover hidden patterns or intrinsic structures in the data.</a:t>
            </a:r>
          </a:p>
          <a:p>
            <a:r>
              <a:rPr lang="en-US" dirty="0"/>
              <a:t>Clustering - Grouping data points based on features</a:t>
            </a:r>
          </a:p>
          <a:p>
            <a:r>
              <a:rPr lang="en-US" dirty="0"/>
              <a:t>Dimensionality reduction - Stripping down to essential features</a:t>
            </a:r>
          </a:p>
          <a:p>
            <a:r>
              <a:rPr lang="en-US" dirty="0"/>
              <a:t>Association Rule Learning - Discovering relationships between variables (Market basket analysis)</a:t>
            </a:r>
          </a:p>
          <a:p>
            <a:endParaRPr lang="en-US" dirty="0"/>
          </a:p>
          <a:p>
            <a:r>
              <a:rPr lang="en-US" dirty="0"/>
              <a:t>Pros: No labeling required</a:t>
            </a:r>
          </a:p>
          <a:p>
            <a:r>
              <a:rPr lang="en-US" dirty="0"/>
              <a:t>Cons: Prone to overfitting, subjective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792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533193377_0_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Semi-supervised 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C55B8B-B567-9767-7CCE-47F688B00A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8232" y="1936967"/>
            <a:ext cx="11115536" cy="4023360"/>
          </a:xfrm>
        </p:spPr>
        <p:txBody>
          <a:bodyPr/>
          <a:lstStyle/>
          <a:p>
            <a:r>
              <a:rPr lang="en-US" sz="1900" i="1" dirty="0"/>
              <a:t>Concept:</a:t>
            </a:r>
          </a:p>
          <a:p>
            <a:r>
              <a:rPr lang="en-US" sz="1900" dirty="0"/>
              <a:t>Combines a small amount of labeled data with a large amount of unlabeled data</a:t>
            </a:r>
          </a:p>
          <a:p>
            <a:r>
              <a:rPr lang="en-US" sz="1900" dirty="0"/>
              <a:t>Improves learning when labeled data is scarce or expensive to obtain</a:t>
            </a:r>
          </a:p>
          <a:p>
            <a:endParaRPr lang="en-US" sz="1900" dirty="0"/>
          </a:p>
          <a:p>
            <a:r>
              <a:rPr lang="en-US" sz="1900" i="1" dirty="0"/>
              <a:t>How it works:</a:t>
            </a:r>
          </a:p>
          <a:p>
            <a:r>
              <a:rPr lang="en-US" sz="1900" dirty="0"/>
              <a:t>Uses labeled data to guide the learning process</a:t>
            </a:r>
          </a:p>
          <a:p>
            <a:r>
              <a:rPr lang="en-US" sz="1900" dirty="0"/>
              <a:t>Leverages patterns in unlabeled data to improve model accuracy</a:t>
            </a:r>
          </a:p>
          <a:p>
            <a:endParaRPr lang="en-US" sz="1900" dirty="0"/>
          </a:p>
          <a:p>
            <a:r>
              <a:rPr lang="en-US" sz="1900" i="1" dirty="0"/>
              <a:t>Common Techniques:</a:t>
            </a:r>
          </a:p>
          <a:p>
            <a:r>
              <a:rPr lang="en-US" sz="1900" dirty="0"/>
              <a:t>Self-training</a:t>
            </a:r>
          </a:p>
          <a:p>
            <a:r>
              <a:rPr lang="en-US" sz="1900" b="1" dirty="0"/>
              <a:t>Graph-based methods</a:t>
            </a:r>
            <a:r>
              <a:rPr lang="en-US" sz="1900" dirty="0"/>
              <a:t>:  relational through nodes and edges</a:t>
            </a:r>
          </a:p>
          <a:p>
            <a:r>
              <a:rPr lang="en-US" sz="1900" b="1" dirty="0"/>
              <a:t>Generative models</a:t>
            </a:r>
            <a:r>
              <a:rPr lang="en-US" sz="1900" dirty="0"/>
              <a:t>: Learn off distribution data</a:t>
            </a:r>
          </a:p>
          <a:p>
            <a:endParaRPr lang="en-US" sz="1900" dirty="0"/>
          </a:p>
          <a:p>
            <a:r>
              <a:rPr lang="en-US" sz="1900" i="1" dirty="0"/>
              <a:t>Examples:</a:t>
            </a:r>
          </a:p>
          <a:p>
            <a:r>
              <a:rPr lang="en-US" sz="1900" dirty="0"/>
              <a:t>Image recognition with limited annotations</a:t>
            </a:r>
          </a:p>
          <a:p>
            <a:r>
              <a:rPr lang="en-US" sz="1900" dirty="0"/>
              <a:t>Speech recognition using a few transcribed audio samples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939431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 dirty="0">
                <a:solidFill>
                  <a:schemeClr val="tx2"/>
                </a:solidFill>
              </a:rPr>
              <a:t>Semi-supervised Learning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91A7F9-F899-845F-3EE4-537981403D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2148840"/>
            <a:ext cx="11227048" cy="4023360"/>
          </a:xfrm>
        </p:spPr>
        <p:txBody>
          <a:bodyPr/>
          <a:lstStyle/>
          <a:p>
            <a:r>
              <a:rPr lang="en-US" sz="1900" dirty="0"/>
              <a:t>A machine learning approach that uses a small amount of labeled data along with a large amount of unlabeled data to improve learning accuracy and generalization. Can be used in text classification, image recognition.</a:t>
            </a:r>
          </a:p>
          <a:p>
            <a:endParaRPr lang="en-US" sz="1900" dirty="0"/>
          </a:p>
          <a:p>
            <a:r>
              <a:rPr lang="en-US" sz="1900" b="1" dirty="0"/>
              <a:t>Generative Models </a:t>
            </a:r>
            <a:r>
              <a:rPr lang="en-US" sz="1900" dirty="0"/>
              <a:t>- Learn off distribution data</a:t>
            </a:r>
          </a:p>
          <a:p>
            <a:r>
              <a:rPr lang="en-US" sz="1900" b="1" dirty="0"/>
              <a:t>Graph Based </a:t>
            </a:r>
            <a:r>
              <a:rPr lang="en-US" sz="1900" dirty="0"/>
              <a:t>- relational through nodes and edges</a:t>
            </a:r>
          </a:p>
          <a:p>
            <a:r>
              <a:rPr lang="en-US" sz="1900" b="1" dirty="0"/>
              <a:t>Multiview Learning </a:t>
            </a:r>
            <a:r>
              <a:rPr lang="en-US" sz="1900" dirty="0"/>
              <a:t>- learns from multiple perspectives of data (computer vision)</a:t>
            </a:r>
          </a:p>
          <a:p>
            <a:endParaRPr lang="en-US" sz="1900" dirty="0"/>
          </a:p>
          <a:p>
            <a:r>
              <a:rPr lang="en-US" sz="1900" b="1" dirty="0"/>
              <a:t>Pros</a:t>
            </a:r>
            <a:r>
              <a:rPr lang="en-US" sz="1900" dirty="0"/>
              <a:t>: Cost, unlabeled data can enhance performance</a:t>
            </a:r>
          </a:p>
          <a:p>
            <a:r>
              <a:rPr lang="en-US" sz="1900" b="1" dirty="0"/>
              <a:t>Cons</a:t>
            </a:r>
            <a:r>
              <a:rPr lang="en-US" sz="1900" dirty="0"/>
              <a:t>: Overfitting, quality of unlabeled data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599811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 dirty="0">
                <a:solidFill>
                  <a:schemeClr val="tx2"/>
                </a:solidFill>
              </a:rPr>
              <a:t>Data Science and AI: How it Fits Together</a:t>
            </a:r>
            <a:endParaRPr lang="en-US" sz="4000">
              <a:solidFill>
                <a:schemeClr val="tx2"/>
              </a:solidFill>
            </a:endParaRPr>
          </a:p>
        </p:txBody>
      </p:sp>
      <p:pic>
        <p:nvPicPr>
          <p:cNvPr id="78" name="Google Shape;78;p2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21" b="96000" l="2481" r="97364">
                        <a14:foregroundMark x1="9457" y1="28421" x2="4961" y2="45474"/>
                        <a14:foregroundMark x1="4961" y1="45474" x2="6357" y2="66947"/>
                        <a14:foregroundMark x1="6357" y1="66947" x2="14419" y2="85684"/>
                        <a14:foregroundMark x1="3101" y1="65684" x2="2481" y2="48842"/>
                        <a14:foregroundMark x1="17984" y1="91158" x2="31628" y2="94316"/>
                        <a14:foregroundMark x1="31628" y1="94316" x2="41550" y2="90316"/>
                        <a14:foregroundMark x1="52868" y1="90526" x2="65736" y2="96000"/>
                        <a14:foregroundMark x1="65736" y1="96000" x2="66047" y2="96000"/>
                        <a14:foregroundMark x1="93953" y1="64842" x2="91938" y2="33263"/>
                        <a14:foregroundMark x1="91938" y1="33263" x2="79225" y2="13684"/>
                        <a14:foregroundMark x1="97519" y1="40421" x2="97519" y2="52000"/>
                        <a14:foregroundMark x1="68372" y1="12211" x2="62016" y2="4421"/>
                        <a14:backgroundMark x1="58760" y1="421" x2="58760" y2="421"/>
                        <a14:backgroundMark x1="59690" y1="421" x2="59690" y2="421"/>
                        <a14:backgroundMark x1="60465" y1="421" x2="60465" y2="421"/>
                      </a14:backgroundRemoval>
                    </a14:imgEffect>
                  </a14:imgLayer>
                </a14:imgProps>
              </a:ext>
            </a:extLst>
          </a:blip>
          <a:srcRect l="468" t="533" b="1519"/>
          <a:stretch>
            <a:fillRect/>
          </a:stretch>
        </p:blipFill>
        <p:spPr>
          <a:xfrm>
            <a:off x="2995960" y="1790087"/>
            <a:ext cx="6200079" cy="4570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1021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533193377_0_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Reinforcement Learning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47D0D-4717-5B03-12AA-FB89F5570B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581" y="1949233"/>
            <a:ext cx="6795135" cy="4023360"/>
          </a:xfrm>
        </p:spPr>
        <p:txBody>
          <a:bodyPr/>
          <a:lstStyle/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2400" i="1" dirty="0">
                <a:latin typeface="Roboto"/>
                <a:ea typeface="Roboto"/>
                <a:cs typeface="Roboto"/>
                <a:sym typeface="Roboto"/>
              </a:rPr>
              <a:t>Concept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Learn by trial and error through interaction with an environment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Receive rewards or penalties based on actions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Goal: maximize cumulative reward over time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endParaRPr lang="en-US" sz="24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2400" i="1" dirty="0">
                <a:latin typeface="Roboto"/>
                <a:ea typeface="Roboto"/>
                <a:cs typeface="Roboto"/>
                <a:sym typeface="Roboto"/>
              </a:rPr>
              <a:t>Examples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Game-playing AI (e.g., Chess, Go, video games)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Robot navigation and control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17E7F4-B150-C9BC-CCF9-9F8D92D9D703}"/>
              </a:ext>
            </a:extLst>
          </p:cNvPr>
          <p:cNvGrpSpPr/>
          <p:nvPr/>
        </p:nvGrpSpPr>
        <p:grpSpPr>
          <a:xfrm>
            <a:off x="7689735" y="2148840"/>
            <a:ext cx="3851777" cy="3701237"/>
            <a:chOff x="7210233" y="2408663"/>
            <a:chExt cx="3851777" cy="370123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1015CC1-B01F-A8F7-D61B-448BCCD4DFC4}"/>
                </a:ext>
              </a:extLst>
            </p:cNvPr>
            <p:cNvSpPr/>
            <p:nvPr/>
          </p:nvSpPr>
          <p:spPr>
            <a:xfrm>
              <a:off x="7214839" y="2408663"/>
              <a:ext cx="3847171" cy="3624147"/>
            </a:xfrm>
            <a:prstGeom prst="rect">
              <a:avLst/>
            </a:prstGeom>
            <a:solidFill>
              <a:schemeClr val="accent4"/>
            </a:solidFill>
            <a:ln>
              <a:noFill/>
              <a:miter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>
                <a:lnSpc>
                  <a:spcPct val="95000"/>
                </a:lnSpc>
              </a:pPr>
              <a:endParaRPr lang="en-US" sz="1700"/>
            </a:p>
          </p:txBody>
        </p:sp>
        <p:pic>
          <p:nvPicPr>
            <p:cNvPr id="245" name="Google Shape;245;g34533193377_0_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10233" y="2426900"/>
              <a:ext cx="3810000" cy="3683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67570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 dirty="0">
                <a:solidFill>
                  <a:schemeClr val="tx2"/>
                </a:solidFill>
              </a:rPr>
              <a:t>Reinforcement Learning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41C53E-98C3-F761-5097-E4F0843C9A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2148840"/>
            <a:ext cx="10914814" cy="4023360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A type of machine learning where an agent learns to make decisions by interacting with an environment to maximize cumulative reward. Used by games and robots</a:t>
            </a: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endParaRPr lang="en-US" sz="19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Needs the following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: Agent, environment, set of actions, states, reward system (Positive vs negative reinforcement learning)</a:t>
            </a: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endParaRPr lang="en-US" sz="19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Pros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: Solving complex problems and non-deterministic environments, combine with other algorithms</a:t>
            </a: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Cons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: Lots of data and compute power, poor reward design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466319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533193377_0_1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Exercise - 20 minutes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57" name="Google Shape;257;g34533193377_0_167"/>
          <p:cNvSpPr txBox="1">
            <a:spLocks noGrp="1"/>
          </p:cNvSpPr>
          <p:nvPr>
            <p:ph type="body" sz="quarter" idx="11"/>
          </p:nvPr>
        </p:nvSpPr>
        <p:spPr>
          <a:xfrm>
            <a:off x="548641" y="1992723"/>
            <a:ext cx="7792472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900" dirty="0">
                <a:solidFill>
                  <a:schemeClr val="tx1"/>
                </a:solidFill>
              </a:rPr>
              <a:t>Groups of 2-3</a:t>
            </a:r>
            <a:endParaRPr sz="19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900" dirty="0">
                <a:solidFill>
                  <a:schemeClr val="tx1"/>
                </a:solidFill>
              </a:rPr>
              <a:t>Research assigned algorithm. What type of machine learning is it? Briefly describe algorithm and any application found.</a:t>
            </a:r>
            <a:endParaRPr sz="1900" dirty="0">
              <a:solidFill>
                <a:schemeClr val="tx1"/>
              </a:solidFill>
            </a:endParaRPr>
          </a:p>
          <a:p>
            <a:pPr marL="177796" lvl="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1500"/>
            </a:pPr>
            <a:endParaRPr sz="19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0B40C6-965D-963F-AB44-D92B0945C3B0}"/>
              </a:ext>
            </a:extLst>
          </p:cNvPr>
          <p:cNvSpPr txBox="1"/>
          <p:nvPr/>
        </p:nvSpPr>
        <p:spPr>
          <a:xfrm>
            <a:off x="8589227" y="1872000"/>
            <a:ext cx="3465241" cy="4144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 lvl="0" indent="-431789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Q-Learning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GMMs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GANs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SVM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PCA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 err="1">
                <a:solidFill>
                  <a:schemeClr val="tx1"/>
                </a:solidFill>
              </a:rPr>
              <a:t>Adaboost</a:t>
            </a:r>
            <a:endParaRPr lang="en-US" sz="1800" dirty="0">
              <a:solidFill>
                <a:schemeClr val="tx1"/>
              </a:solidFill>
            </a:endParaRP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Random Forest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Monte Carlo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KNN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Naive Bayes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Decision Trees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Gradient Boosting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Logistic Regression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Markov Chains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437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"/>
          <p:cNvSpPr txBox="1">
            <a:spLocks noGrp="1"/>
          </p:cNvSpPr>
          <p:nvPr>
            <p:ph type="title"/>
          </p:nvPr>
        </p:nvSpPr>
        <p:spPr>
          <a:xfrm>
            <a:off x="391800" y="667900"/>
            <a:ext cx="4942000" cy="3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Exercise - Machine Learning Algorithms</a:t>
            </a:r>
            <a:endParaRPr dirty="0"/>
          </a:p>
        </p:txBody>
      </p:sp>
      <p:sp>
        <p:nvSpPr>
          <p:cNvPr id="263" name="Google Shape;263;p8"/>
          <p:cNvSpPr txBox="1">
            <a:spLocks noGrp="1"/>
          </p:cNvSpPr>
          <p:nvPr>
            <p:ph type="body" idx="1"/>
          </p:nvPr>
        </p:nvSpPr>
        <p:spPr>
          <a:xfrm>
            <a:off x="6192900" y="667900"/>
            <a:ext cx="5555200" cy="5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267" dirty="0"/>
              <a:t>Groups of 2-3</a:t>
            </a:r>
            <a:endParaRPr sz="2267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2267" dirty="0"/>
              <a:t>Research assigned algorithm. What type of machine learning is it? Briefly describe algorithm and any application found.</a:t>
            </a:r>
            <a:endParaRPr sz="2267" dirty="0"/>
          </a:p>
          <a:p>
            <a:pPr marL="609585" lvl="0" indent="-44872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2267" dirty="0"/>
              <a:t>Q-Learning</a:t>
            </a:r>
            <a:endParaRPr sz="2267" dirty="0"/>
          </a:p>
          <a:p>
            <a:pPr marL="609585" lvl="0" indent="-4487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267" dirty="0"/>
              <a:t>GMMs</a:t>
            </a:r>
            <a:endParaRPr sz="2267" dirty="0"/>
          </a:p>
          <a:p>
            <a:pPr marL="609585" lvl="0" indent="-4487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267" dirty="0"/>
              <a:t>GANs</a:t>
            </a:r>
            <a:endParaRPr sz="2267" dirty="0"/>
          </a:p>
          <a:p>
            <a:pPr marL="609585" lvl="0" indent="-4487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267" dirty="0"/>
              <a:t>SVM</a:t>
            </a:r>
            <a:endParaRPr sz="2267" dirty="0"/>
          </a:p>
          <a:p>
            <a:pPr marL="609585" lvl="0" indent="-4487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267" dirty="0"/>
              <a:t>PCA</a:t>
            </a:r>
            <a:endParaRPr sz="2267" dirty="0"/>
          </a:p>
          <a:p>
            <a:pPr marL="609585" lvl="0" indent="-4487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267" dirty="0"/>
              <a:t>Random Forest</a:t>
            </a:r>
            <a:endParaRPr sz="2267" dirty="0"/>
          </a:p>
          <a:p>
            <a:pPr marL="609585" lvl="0" indent="-4487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267" dirty="0"/>
              <a:t>Monte Carlo</a:t>
            </a:r>
            <a:endParaRPr sz="2267" dirty="0"/>
          </a:p>
          <a:p>
            <a:pPr marL="609585" lvl="0" indent="-4487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267" dirty="0"/>
              <a:t>KNN</a:t>
            </a:r>
            <a:endParaRPr sz="2267" dirty="0"/>
          </a:p>
          <a:p>
            <a:pPr marL="609585" lvl="0" indent="-4487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267" dirty="0"/>
              <a:t>Naive Bayes</a:t>
            </a:r>
            <a:endParaRPr sz="2267" dirty="0"/>
          </a:p>
          <a:p>
            <a:pPr marL="609585" lvl="0" indent="-4487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267" dirty="0"/>
              <a:t>Gradient Boosting</a:t>
            </a:r>
            <a:endParaRPr sz="2267" dirty="0"/>
          </a:p>
        </p:txBody>
      </p:sp>
    </p:spTree>
    <p:extLst>
      <p:ext uri="{BB962C8B-B14F-4D97-AF65-F5344CB8AC3E}">
        <p14:creationId xmlns:p14="http://schemas.microsoft.com/office/powerpoint/2010/main" val="2623085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533193377_0_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2"/>
                </a:solidFill>
              </a:rPr>
              <a:t>Deep Learning</a:t>
            </a:r>
            <a:endParaRPr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929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533193377_0_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Neural Networks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B8C48B-9048-A558-82B3-062EB98980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2664" y="2148840"/>
            <a:ext cx="7221112" cy="4023360"/>
          </a:xfrm>
        </p:spPr>
        <p:txBody>
          <a:bodyPr/>
          <a:lstStyle/>
          <a:p>
            <a:r>
              <a:rPr lang="en-US" sz="2200" i="1" dirty="0"/>
              <a:t>Concept:</a:t>
            </a:r>
          </a:p>
          <a:p>
            <a:r>
              <a:rPr lang="en-US" sz="2200" dirty="0"/>
              <a:t>Inspired by the brain’s network of neurons</a:t>
            </a:r>
          </a:p>
          <a:p>
            <a:r>
              <a:rPr lang="en-US" sz="2200" dirty="0"/>
              <a:t>Consists of layers of interconnected nodes (neurons)</a:t>
            </a:r>
          </a:p>
          <a:p>
            <a:r>
              <a:rPr lang="en-US" sz="2200" dirty="0"/>
              <a:t>Learns complex patterns by adjusting connection weights</a:t>
            </a:r>
          </a:p>
          <a:p>
            <a:endParaRPr lang="en-US" sz="2200" dirty="0"/>
          </a:p>
          <a:p>
            <a:r>
              <a:rPr lang="en-US" sz="2200" i="1" dirty="0"/>
              <a:t>Architecture</a:t>
            </a:r>
            <a:r>
              <a:rPr lang="en-US" sz="2200" dirty="0"/>
              <a:t>:</a:t>
            </a:r>
          </a:p>
          <a:p>
            <a:r>
              <a:rPr lang="en-US" sz="2200" b="1" dirty="0"/>
              <a:t>Input Layer: </a:t>
            </a:r>
            <a:r>
              <a:rPr lang="en-US" sz="2200" dirty="0"/>
              <a:t>Receives raw data</a:t>
            </a:r>
          </a:p>
          <a:p>
            <a:r>
              <a:rPr lang="en-US" sz="2200" b="1" dirty="0"/>
              <a:t>Hidden Layers</a:t>
            </a:r>
            <a:r>
              <a:rPr lang="en-US" sz="2200" dirty="0"/>
              <a:t>: Perform computations and feature extraction</a:t>
            </a:r>
          </a:p>
          <a:p>
            <a:r>
              <a:rPr lang="en-US" sz="2200" b="1" dirty="0"/>
              <a:t>Output Layer</a:t>
            </a:r>
            <a:r>
              <a:rPr lang="en-US" sz="2200" dirty="0"/>
              <a:t>: Produces predictions or classifications</a:t>
            </a:r>
          </a:p>
          <a:p>
            <a:r>
              <a:rPr lang="en-US" sz="2200" dirty="0"/>
              <a:t>Each neuron applies a weighted sum and an activation function (e.g., </a:t>
            </a:r>
            <a:r>
              <a:rPr lang="en-US" sz="2200" dirty="0" err="1"/>
              <a:t>ReLU</a:t>
            </a:r>
            <a:r>
              <a:rPr lang="en-US" sz="2200" dirty="0"/>
              <a:t>, Sigmoid)</a:t>
            </a:r>
          </a:p>
          <a:p>
            <a:endParaRPr lang="en-US" sz="2200" dirty="0"/>
          </a:p>
        </p:txBody>
      </p:sp>
      <p:pic>
        <p:nvPicPr>
          <p:cNvPr id="275" name="Google Shape;275;g34533193377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5" y="2783902"/>
            <a:ext cx="4603835" cy="250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6528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533193377_0_2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How Neural Networks Learn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5224C1-05B8-508C-0F90-8C9BEDF995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1494263"/>
            <a:ext cx="10981721" cy="1761893"/>
          </a:xfrm>
        </p:spPr>
        <p:txBody>
          <a:bodyPr/>
          <a:lstStyle/>
          <a:p>
            <a:r>
              <a:rPr lang="en-US" sz="2400" dirty="0"/>
              <a:t>Use forward propagation to compute outputs from inputs</a:t>
            </a:r>
          </a:p>
          <a:p>
            <a:r>
              <a:rPr lang="en-US" sz="2400" dirty="0"/>
              <a:t>Calculate error using a loss function (difference between predicted and actual)</a:t>
            </a:r>
          </a:p>
          <a:p>
            <a:r>
              <a:rPr lang="en-US" sz="2400" dirty="0"/>
              <a:t>Use backpropagation to update weights based on error gradients</a:t>
            </a:r>
          </a:p>
          <a:p>
            <a:r>
              <a:rPr lang="en-US" sz="2400" dirty="0"/>
              <a:t>Repeat over many iterations (epochs) to improve accuracy</a:t>
            </a:r>
          </a:p>
          <a:p>
            <a:endParaRPr lang="en-US" sz="2400" dirty="0"/>
          </a:p>
        </p:txBody>
      </p:sp>
      <p:pic>
        <p:nvPicPr>
          <p:cNvPr id="282" name="Google Shape;282;g34533193377_0_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950" y="3187887"/>
            <a:ext cx="5792100" cy="3258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1389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4533193377_0_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CNNs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5B5679-A4E9-C730-BF35-2FB51085A5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1870059"/>
            <a:ext cx="11094720" cy="2055170"/>
          </a:xfrm>
        </p:spPr>
        <p:txBody>
          <a:bodyPr/>
          <a:lstStyle/>
          <a:p>
            <a:r>
              <a:rPr lang="en-US" sz="2400" dirty="0"/>
              <a:t>CNNs (Convolutional Neural Networks)</a:t>
            </a:r>
          </a:p>
          <a:p>
            <a:r>
              <a:rPr lang="en-US" sz="2400" dirty="0"/>
              <a:t>Designed for image and spatial data</a:t>
            </a:r>
          </a:p>
          <a:p>
            <a:r>
              <a:rPr lang="en-US" sz="2400" dirty="0"/>
              <a:t>Use convolutional layers to detect patterns like edges, textures, and shapes</a:t>
            </a:r>
          </a:p>
          <a:p>
            <a:r>
              <a:rPr lang="en-US" sz="2400" dirty="0"/>
              <a:t>Excellent for tasks like image classification, object detection, and segmentation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89" name="Google Shape;289;g34533193377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333" y="3791414"/>
            <a:ext cx="9085333" cy="2271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292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4533193377_0_2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RNNs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A4115B-0A56-ADCC-386E-28E8A7E4EA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808" y="1600518"/>
            <a:ext cx="11104384" cy="1776389"/>
          </a:xfrm>
        </p:spPr>
        <p:txBody>
          <a:bodyPr/>
          <a:lstStyle/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RNNs (Recurrent Neural Networks)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Designed for 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sequence data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such as text, speech, or time series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Maintain memory of previous inputs via loops in the network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Used in language modeling, speech recognition, and time-series forecasting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73E93B-2142-6B89-0212-4D9C875B256C}"/>
              </a:ext>
            </a:extLst>
          </p:cNvPr>
          <p:cNvGrpSpPr/>
          <p:nvPr/>
        </p:nvGrpSpPr>
        <p:grpSpPr>
          <a:xfrm>
            <a:off x="1494263" y="3590692"/>
            <a:ext cx="10563763" cy="2966224"/>
            <a:chOff x="1382751" y="3601844"/>
            <a:chExt cx="10563763" cy="296622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53B30B1-9E07-8D7A-DCCD-9C3FB6A1F19A}"/>
                </a:ext>
              </a:extLst>
            </p:cNvPr>
            <p:cNvSpPr/>
            <p:nvPr/>
          </p:nvSpPr>
          <p:spPr>
            <a:xfrm>
              <a:off x="1382751" y="3601844"/>
              <a:ext cx="9433932" cy="2966224"/>
            </a:xfrm>
            <a:prstGeom prst="rect">
              <a:avLst/>
            </a:prstGeom>
            <a:solidFill>
              <a:schemeClr val="accent4"/>
            </a:solidFill>
            <a:ln>
              <a:noFill/>
              <a:miter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>
                <a:lnSpc>
                  <a:spcPct val="95000"/>
                </a:lnSpc>
              </a:pPr>
              <a:endParaRPr lang="en-US" sz="1700"/>
            </a:p>
          </p:txBody>
        </p:sp>
        <p:pic>
          <p:nvPicPr>
            <p:cNvPr id="296" name="Google Shape;296;g34533193377_0_2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7514" y="3721089"/>
              <a:ext cx="10229000" cy="272773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67861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533193377_0_1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Transformers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CCACB2-AB6A-8736-5CD6-E05B891907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1600518"/>
            <a:ext cx="6795135" cy="4023360"/>
          </a:xfrm>
        </p:spPr>
        <p:txBody>
          <a:bodyPr/>
          <a:lstStyle/>
          <a:p>
            <a:r>
              <a:rPr lang="en-US" sz="2600" dirty="0"/>
              <a:t>A deep learning model, primarily used in natural language processing</a:t>
            </a:r>
          </a:p>
          <a:p>
            <a:endParaRPr lang="en-US" sz="2600" dirty="0"/>
          </a:p>
          <a:p>
            <a:r>
              <a:rPr lang="en-US" sz="2600" dirty="0"/>
              <a:t>Relies on self-attention mechanisms to process input sequences and generate output sequences</a:t>
            </a:r>
          </a:p>
          <a:p>
            <a:endParaRPr lang="en-US" sz="2600" dirty="0"/>
          </a:p>
          <a:p>
            <a:r>
              <a:rPr lang="en-US" sz="2600" dirty="0"/>
              <a:t>Can process elements of a sequence in parallel, leading to improved training speed and efficiency</a:t>
            </a:r>
          </a:p>
          <a:p>
            <a:endParaRPr lang="en-US" sz="2600" dirty="0"/>
          </a:p>
          <a:p>
            <a:r>
              <a:rPr lang="en-US" sz="2600" dirty="0"/>
              <a:t>Examples: ChatGPT, Claude, Gemini</a:t>
            </a:r>
          </a:p>
          <a:p>
            <a:endParaRPr lang="en-US" sz="2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40F30A-7C0C-8F15-D983-BD17E5440D7F}"/>
              </a:ext>
            </a:extLst>
          </p:cNvPr>
          <p:cNvGrpSpPr/>
          <p:nvPr/>
        </p:nvGrpSpPr>
        <p:grpSpPr>
          <a:xfrm>
            <a:off x="8017726" y="1600518"/>
            <a:ext cx="3735659" cy="4761570"/>
            <a:chOff x="7995424" y="1906859"/>
            <a:chExt cx="3735659" cy="476157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C59333-1C40-F35B-418E-B942FA4E3DA0}"/>
                </a:ext>
              </a:extLst>
            </p:cNvPr>
            <p:cNvSpPr/>
            <p:nvPr/>
          </p:nvSpPr>
          <p:spPr>
            <a:xfrm>
              <a:off x="7995424" y="1906859"/>
              <a:ext cx="3735659" cy="4761570"/>
            </a:xfrm>
            <a:prstGeom prst="rect">
              <a:avLst/>
            </a:prstGeom>
            <a:solidFill>
              <a:schemeClr val="accent4"/>
            </a:solidFill>
            <a:ln>
              <a:noFill/>
              <a:miter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>
                <a:lnSpc>
                  <a:spcPct val="95000"/>
                </a:lnSpc>
              </a:pPr>
              <a:endParaRPr lang="en-US" sz="1700"/>
            </a:p>
          </p:txBody>
        </p:sp>
        <p:pic>
          <p:nvPicPr>
            <p:cNvPr id="303" name="Google Shape;303;g34533193377_0_1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99667" y="1934267"/>
              <a:ext cx="3627700" cy="466826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6511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533193377_0_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 dirty="0">
                <a:solidFill>
                  <a:schemeClr val="tx2"/>
                </a:solidFill>
              </a:rPr>
              <a:t>AI/ML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4C7D018-ED59-1643-407C-2A060ACB2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spcCol="365760" rtlCol="0" anchor="t">
            <a:noAutofit/>
          </a:bodyPr>
          <a:lstStyle/>
          <a:p>
            <a:r>
              <a:rPr lang="en" sz="2400" dirty="0">
                <a:latin typeface="Roboto"/>
                <a:ea typeface="Roboto"/>
                <a:cs typeface="Roboto"/>
              </a:rPr>
              <a:t>What do we mean by Artificial Intelligence and Machine Learning?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15B98A3-46B2-F797-1685-BBF8777DF7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9864" y="1175716"/>
            <a:ext cx="6061485" cy="5162135"/>
          </a:xfrm>
        </p:spPr>
        <p:txBody>
          <a:bodyPr/>
          <a:lstStyle/>
          <a:p>
            <a:endParaRPr lang="en-US"/>
          </a:p>
        </p:txBody>
      </p:sp>
      <p:pic>
        <p:nvPicPr>
          <p:cNvPr id="85" name="Google Shape;85;g34533193377_0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008" y="1453265"/>
            <a:ext cx="6273800" cy="490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8777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533193377_0_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Generative Adversarial Networks (GANs)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8A2DC3-F240-4313-A313-D155536624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386" y="1959268"/>
            <a:ext cx="8764858" cy="4023360"/>
          </a:xfrm>
        </p:spPr>
        <p:txBody>
          <a:bodyPr/>
          <a:lstStyle/>
          <a:p>
            <a:r>
              <a:rPr lang="en-US" sz="1650" i="1" dirty="0"/>
              <a:t>Concept</a:t>
            </a:r>
            <a:r>
              <a:rPr lang="en-US" sz="1650" dirty="0"/>
              <a:t>:</a:t>
            </a:r>
          </a:p>
          <a:p>
            <a:r>
              <a:rPr lang="en-US" sz="1650" dirty="0"/>
              <a:t>Consist of two neural networks — a Generator and a Discriminator — competing against each other</a:t>
            </a:r>
          </a:p>
          <a:p>
            <a:r>
              <a:rPr lang="en-US" sz="1650" b="1" dirty="0"/>
              <a:t>Generator: </a:t>
            </a:r>
            <a:r>
              <a:rPr lang="en-US" sz="1650" dirty="0"/>
              <a:t>Creates fake data trying to mimic real data</a:t>
            </a:r>
          </a:p>
          <a:p>
            <a:r>
              <a:rPr lang="en-US" sz="1650" b="1" dirty="0"/>
              <a:t>Discriminator</a:t>
            </a:r>
            <a:r>
              <a:rPr lang="en-US" sz="1650" dirty="0"/>
              <a:t>: Tries to distinguish between real and fake data</a:t>
            </a:r>
          </a:p>
          <a:p>
            <a:endParaRPr lang="en-US" sz="1650" dirty="0"/>
          </a:p>
          <a:p>
            <a:r>
              <a:rPr lang="en-US" sz="1650" i="1" dirty="0"/>
              <a:t>Training Process:</a:t>
            </a:r>
          </a:p>
          <a:p>
            <a:r>
              <a:rPr lang="en-US" sz="1650" dirty="0"/>
              <a:t>The generator improves by learning to fool the discriminator</a:t>
            </a:r>
          </a:p>
          <a:p>
            <a:r>
              <a:rPr lang="en-US" sz="1650" dirty="0"/>
              <a:t>The discriminator improves by getting better at spotting fakes</a:t>
            </a:r>
          </a:p>
          <a:p>
            <a:r>
              <a:rPr lang="en-US" sz="1650" dirty="0"/>
              <a:t>This adversarial “game” continues until the generator produces highly </a:t>
            </a:r>
          </a:p>
          <a:p>
            <a:r>
              <a:rPr lang="en-US" sz="1650" dirty="0"/>
              <a:t>realistic data</a:t>
            </a:r>
          </a:p>
          <a:p>
            <a:endParaRPr lang="en-US" sz="1650" dirty="0"/>
          </a:p>
          <a:p>
            <a:r>
              <a:rPr lang="en-US" sz="1650" i="1" dirty="0"/>
              <a:t>Applications:</a:t>
            </a:r>
          </a:p>
          <a:p>
            <a:r>
              <a:rPr lang="en-US" sz="1650" dirty="0"/>
              <a:t>Creating realistic images, videos, and audio</a:t>
            </a:r>
          </a:p>
          <a:p>
            <a:r>
              <a:rPr lang="en-US" sz="1650" dirty="0"/>
              <a:t>Image-to-image translation (e.g., turning sketches into photos)</a:t>
            </a:r>
          </a:p>
          <a:p>
            <a:r>
              <a:rPr lang="en-US" sz="1650" dirty="0"/>
              <a:t>Data augmentation for training other AI models</a:t>
            </a:r>
          </a:p>
          <a:p>
            <a:endParaRPr lang="en-US" sz="1650" dirty="0"/>
          </a:p>
          <a:p>
            <a:r>
              <a:rPr lang="en-US" sz="1650" i="1" dirty="0"/>
              <a:t>Examples:</a:t>
            </a:r>
          </a:p>
          <a:p>
            <a:r>
              <a:rPr lang="en-US" sz="1650" dirty="0"/>
              <a:t>DALL-E</a:t>
            </a:r>
          </a:p>
          <a:p>
            <a:r>
              <a:rPr lang="en-US" sz="1650" dirty="0"/>
              <a:t>Stable Diffusion</a:t>
            </a:r>
          </a:p>
          <a:p>
            <a:endParaRPr lang="en-US" sz="1650" dirty="0"/>
          </a:p>
        </p:txBody>
      </p:sp>
      <p:pic>
        <p:nvPicPr>
          <p:cNvPr id="310" name="Google Shape;310;g34533193377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3597" y="3261731"/>
            <a:ext cx="4758832" cy="2579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4102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4533193377_0_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2"/>
                </a:solidFill>
              </a:rPr>
              <a:t>Computer Vision</a:t>
            </a:r>
            <a:endParaRPr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18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533193377_0_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How Computers “See” Images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CB3F74-A306-2508-E26D-39D753A191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80771" y="1801687"/>
            <a:ext cx="6021062" cy="4023360"/>
          </a:xfrm>
        </p:spPr>
        <p:txBody>
          <a:bodyPr/>
          <a:lstStyle/>
          <a:p>
            <a:r>
              <a:rPr lang="en-US" sz="1700" i="1" dirty="0"/>
              <a:t>Key Steps:</a:t>
            </a:r>
          </a:p>
          <a:p>
            <a:r>
              <a:rPr lang="en-US" sz="1700" b="1" dirty="0"/>
              <a:t>Image Acquisition</a:t>
            </a:r>
            <a:r>
              <a:rPr lang="en-US" sz="1700" dirty="0"/>
              <a:t>: The process begins with image acquisition, which could be a single frame from a video, a photo from a camera, or even a live feed.</a:t>
            </a:r>
          </a:p>
          <a:p>
            <a:endParaRPr lang="en-US" sz="1700" dirty="0"/>
          </a:p>
          <a:p>
            <a:r>
              <a:rPr lang="en-US" sz="1700" b="1" dirty="0"/>
              <a:t>Preprocessing</a:t>
            </a:r>
            <a:r>
              <a:rPr lang="en-US" sz="1700" dirty="0"/>
              <a:t>: The image may need to be converted from RGB to grayscale, normalized, or resized to prepare for analysis.</a:t>
            </a:r>
          </a:p>
          <a:p>
            <a:endParaRPr lang="en-US" sz="1700" dirty="0"/>
          </a:p>
          <a:p>
            <a:r>
              <a:rPr lang="en-US" sz="1700" b="1" dirty="0"/>
              <a:t>Feature Extraction</a:t>
            </a:r>
            <a:r>
              <a:rPr lang="en-US" sz="1700" dirty="0"/>
              <a:t>: The system identifies key features in the image that are necessary for understanding its content.</a:t>
            </a:r>
          </a:p>
          <a:p>
            <a:endParaRPr lang="en-US" sz="1700" dirty="0"/>
          </a:p>
          <a:p>
            <a:r>
              <a:rPr lang="en-US" sz="1700" b="1" dirty="0"/>
              <a:t>Recognition</a:t>
            </a:r>
            <a:r>
              <a:rPr lang="en-US" sz="1700" dirty="0"/>
              <a:t>: After feature extraction, the system compares the features to known labels to recognize objects or patterns.</a:t>
            </a:r>
          </a:p>
          <a:p>
            <a:endParaRPr lang="en-US" sz="1700" dirty="0"/>
          </a:p>
          <a:p>
            <a:r>
              <a:rPr lang="en-US" sz="1700" b="1" dirty="0"/>
              <a:t>Interpretation</a:t>
            </a:r>
            <a:r>
              <a:rPr lang="en-US" sz="1700" dirty="0"/>
              <a:t>: The final step involves making sense of the recognized objects, often involving complex decision-making or learning over time.</a:t>
            </a:r>
          </a:p>
          <a:p>
            <a:endParaRPr lang="en-US" sz="1700" dirty="0"/>
          </a:p>
        </p:txBody>
      </p:sp>
      <p:pic>
        <p:nvPicPr>
          <p:cNvPr id="322" name="Google Shape;322;g34533193377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67" y="3963135"/>
            <a:ext cx="5147435" cy="269286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4533193377_0_111"/>
          <p:cNvSpPr txBox="1"/>
          <p:nvPr/>
        </p:nvSpPr>
        <p:spPr>
          <a:xfrm>
            <a:off x="95084" y="1925367"/>
            <a:ext cx="5337600" cy="1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CV systems leverage cameras and other sensors to acquire images or video data, and then employ advanced algorithms and ML models to process and interpret this visual information</a:t>
            </a:r>
            <a:endParaRPr sz="248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87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533193377_0_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Applications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BDB69B-C98C-637E-4B3D-A368DA412D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0248" y="1417320"/>
            <a:ext cx="6393036" cy="4023360"/>
          </a:xfrm>
        </p:spPr>
        <p:txBody>
          <a:bodyPr/>
          <a:lstStyle/>
          <a:p>
            <a:r>
              <a:rPr lang="en-US" sz="1650" dirty="0"/>
              <a:t>1. Healthcare:</a:t>
            </a:r>
          </a:p>
          <a:p>
            <a:r>
              <a:rPr lang="en-US" sz="1650" dirty="0"/>
              <a:t> Medical Image Analysis: Assisting in diagnosis and treatment planning. </a:t>
            </a:r>
          </a:p>
          <a:p>
            <a:r>
              <a:rPr lang="en-US" sz="1650" dirty="0"/>
              <a:t>Surgical Guidance: Providing real-time visual information to surgeons during procedures. </a:t>
            </a:r>
          </a:p>
          <a:p>
            <a:endParaRPr lang="en-US" sz="1650" dirty="0"/>
          </a:p>
          <a:p>
            <a:r>
              <a:rPr lang="en-US" sz="1650" dirty="0"/>
              <a:t>2. Automotive:</a:t>
            </a:r>
          </a:p>
          <a:p>
            <a:r>
              <a:rPr lang="en-US" sz="1650" dirty="0"/>
              <a:t>Self-Driving Cars: Enabling vehicles to perceive their surroundings, detect objects, and navigate safely. </a:t>
            </a:r>
          </a:p>
          <a:p>
            <a:r>
              <a:rPr lang="en-US" sz="1650" dirty="0"/>
              <a:t>Driver Assistance Systems: Providing features like lane keeping, adaptive cruise control, and automatic emergency braking. </a:t>
            </a:r>
          </a:p>
          <a:p>
            <a:endParaRPr lang="en-US" sz="1650" dirty="0"/>
          </a:p>
          <a:p>
            <a:r>
              <a:rPr lang="en-US" sz="1650" dirty="0"/>
              <a:t>3. Retail:</a:t>
            </a:r>
          </a:p>
          <a:p>
            <a:r>
              <a:rPr lang="en-US" sz="1650" dirty="0"/>
              <a:t>Loss Prevention: Detecting shoplifting and preventing theft.</a:t>
            </a:r>
          </a:p>
          <a:p>
            <a:r>
              <a:rPr lang="en-US" sz="1650" dirty="0"/>
              <a:t>Automated Checkout: Enabling cashier-less shopping experiences. </a:t>
            </a:r>
          </a:p>
          <a:p>
            <a:endParaRPr lang="en-US" sz="1650" dirty="0"/>
          </a:p>
          <a:p>
            <a:r>
              <a:rPr lang="en-US" sz="1650" dirty="0"/>
              <a:t>4. Agriculture:</a:t>
            </a:r>
          </a:p>
          <a:p>
            <a:r>
              <a:rPr lang="en-US" sz="1650" dirty="0"/>
              <a:t>Crop Monitoring: Assessing crop health, detecting diseases, and optimizing irrigation. </a:t>
            </a:r>
          </a:p>
          <a:p>
            <a:r>
              <a:rPr lang="en-US" sz="1650" dirty="0"/>
              <a:t>Precision Farming: Applying resources like fertilizer and pesticides only where needed. </a:t>
            </a:r>
          </a:p>
          <a:p>
            <a:endParaRPr lang="en-US" sz="1650" dirty="0"/>
          </a:p>
          <a:p>
            <a:endParaRPr lang="en-US" sz="1650" dirty="0"/>
          </a:p>
        </p:txBody>
      </p:sp>
      <p:pic>
        <p:nvPicPr>
          <p:cNvPr id="330" name="Google Shape;330;g34533193377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149" y="1417320"/>
            <a:ext cx="3071732" cy="246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34533193377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4449" y="3735787"/>
            <a:ext cx="3278700" cy="192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34533193377_0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4432" y="4554853"/>
            <a:ext cx="2881152" cy="1920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241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4533193377_0_1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Applications Continued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4D3D89-BAB0-1C37-4A4A-75D4744C11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970" y="1791701"/>
            <a:ext cx="6432401" cy="4023360"/>
          </a:xfrm>
        </p:spPr>
        <p:txBody>
          <a:bodyPr/>
          <a:lstStyle/>
          <a:p>
            <a:pPr lvl="0"/>
            <a:r>
              <a:rPr lang="en-US" sz="1650" dirty="0">
                <a:latin typeface="Roboto"/>
                <a:ea typeface="Roboto"/>
                <a:cs typeface="Roboto"/>
                <a:sym typeface="Roboto"/>
              </a:rPr>
              <a:t>5. Security and Surveillance:</a:t>
            </a:r>
          </a:p>
          <a:p>
            <a:pPr marL="609585" lvl="0" indent="-406390">
              <a:buClr>
                <a:schemeClr val="dk2"/>
              </a:buClr>
              <a:buSzPts val="1200"/>
              <a:buFont typeface="Roboto"/>
              <a:buChar char="●"/>
            </a:pPr>
            <a:r>
              <a:rPr lang="en-US" sz="1650" dirty="0">
                <a:latin typeface="Roboto"/>
                <a:ea typeface="Roboto"/>
                <a:cs typeface="Roboto"/>
                <a:sym typeface="Roboto"/>
              </a:rPr>
              <a:t>Facial Recognition: Identifying individuals for security purposes.</a:t>
            </a:r>
          </a:p>
          <a:p>
            <a:pPr marL="609585" lvl="0" indent="-406390">
              <a:buClr>
                <a:schemeClr val="dk2"/>
              </a:buClr>
              <a:buSzPts val="1200"/>
              <a:buFont typeface="Roboto"/>
              <a:buChar char="●"/>
            </a:pPr>
            <a:r>
              <a:rPr lang="en-US" sz="1650" dirty="0">
                <a:latin typeface="Roboto"/>
                <a:ea typeface="Roboto"/>
                <a:cs typeface="Roboto"/>
                <a:sym typeface="Roboto"/>
              </a:rPr>
              <a:t>Object Detection: Monitoring for suspicious activities and unauthorized access.</a:t>
            </a:r>
          </a:p>
          <a:p>
            <a:pPr marL="609585" lvl="0" indent="-406390">
              <a:buClr>
                <a:schemeClr val="dk2"/>
              </a:buClr>
              <a:buSzPts val="1200"/>
              <a:buFont typeface="Roboto"/>
              <a:buChar char="●"/>
            </a:pPr>
            <a:r>
              <a:rPr lang="en-US" sz="1650" dirty="0">
                <a:latin typeface="Roboto"/>
                <a:ea typeface="Roboto"/>
                <a:cs typeface="Roboto"/>
                <a:sym typeface="Roboto"/>
              </a:rPr>
              <a:t>Crowd Analysis: Monitoring large gatherings for safety and security. </a:t>
            </a:r>
          </a:p>
          <a:p>
            <a:pPr marL="609585" lvl="0" indent="-406390">
              <a:buClr>
                <a:schemeClr val="dk2"/>
              </a:buClr>
              <a:buSzPts val="1200"/>
              <a:buFont typeface="Roboto"/>
              <a:buChar char="●"/>
            </a:pPr>
            <a:endParaRPr lang="en-US" sz="1650" dirty="0"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1650" dirty="0">
                <a:latin typeface="Roboto"/>
                <a:ea typeface="Roboto"/>
                <a:cs typeface="Roboto"/>
                <a:sym typeface="Roboto"/>
              </a:rPr>
              <a:t>6. Manufacturing:</a:t>
            </a:r>
          </a:p>
          <a:p>
            <a:pPr marL="609585" lvl="0" indent="-406390">
              <a:buClr>
                <a:schemeClr val="dk2"/>
              </a:buClr>
              <a:buSzPts val="1200"/>
              <a:buFont typeface="Roboto"/>
              <a:buChar char="●"/>
            </a:pPr>
            <a:r>
              <a:rPr lang="en-US" sz="1650" dirty="0">
                <a:latin typeface="Roboto"/>
                <a:ea typeface="Roboto"/>
                <a:cs typeface="Roboto"/>
                <a:sym typeface="Roboto"/>
              </a:rPr>
              <a:t>Quality Control: Inspecting products for defects and ensuring they meet quality standards. </a:t>
            </a:r>
          </a:p>
          <a:p>
            <a:pPr marL="609585" lvl="0" indent="-406390">
              <a:buClr>
                <a:schemeClr val="dk2"/>
              </a:buClr>
              <a:buSzPts val="1200"/>
              <a:buFont typeface="Roboto"/>
              <a:buChar char="●"/>
            </a:pPr>
            <a:r>
              <a:rPr lang="en-US" sz="1650" dirty="0">
                <a:latin typeface="Roboto"/>
                <a:ea typeface="Roboto"/>
                <a:cs typeface="Roboto"/>
                <a:sym typeface="Roboto"/>
              </a:rPr>
              <a:t>Predictive Maintenance: Identifying potential equipment failures before they occur. </a:t>
            </a:r>
          </a:p>
          <a:p>
            <a:pPr marL="609585" lvl="0" indent="-406390">
              <a:buClr>
                <a:schemeClr val="dk2"/>
              </a:buClr>
              <a:buSzPts val="1200"/>
              <a:buFont typeface="Roboto"/>
              <a:buChar char="●"/>
            </a:pPr>
            <a:endParaRPr lang="en-US" sz="1650" dirty="0"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1650" dirty="0">
                <a:latin typeface="Roboto"/>
                <a:ea typeface="Roboto"/>
                <a:cs typeface="Roboto"/>
                <a:sym typeface="Roboto"/>
              </a:rPr>
              <a:t>7. Other Applications:</a:t>
            </a:r>
          </a:p>
          <a:p>
            <a:pPr marL="609585" lvl="0" indent="-406390">
              <a:buClr>
                <a:schemeClr val="dk2"/>
              </a:buClr>
              <a:buSzPts val="1200"/>
              <a:buFont typeface="Roboto"/>
              <a:buChar char="●"/>
            </a:pPr>
            <a:r>
              <a:rPr lang="en-US" sz="1650" dirty="0">
                <a:latin typeface="Roboto"/>
                <a:ea typeface="Roboto"/>
                <a:cs typeface="Roboto"/>
                <a:sym typeface="Roboto"/>
              </a:rPr>
              <a:t>Entertainment: Enhancing special effects in movies and games.</a:t>
            </a:r>
          </a:p>
          <a:p>
            <a:pPr marL="609585" lvl="0" indent="-406390">
              <a:buClr>
                <a:schemeClr val="dk2"/>
              </a:buClr>
              <a:buSzPts val="1200"/>
              <a:buFont typeface="Roboto"/>
              <a:buChar char="●"/>
            </a:pPr>
            <a:r>
              <a:rPr lang="en-US" sz="1650" dirty="0">
                <a:latin typeface="Roboto"/>
                <a:ea typeface="Roboto"/>
                <a:cs typeface="Roboto"/>
                <a:sym typeface="Roboto"/>
              </a:rPr>
              <a:t>Robotics: Enabling robots to interact with their environment.</a:t>
            </a:r>
          </a:p>
          <a:p>
            <a:pPr marL="609585" lvl="0" indent="-406390">
              <a:buClr>
                <a:schemeClr val="dk2"/>
              </a:buClr>
              <a:buSzPts val="1200"/>
              <a:buFont typeface="Roboto"/>
              <a:buChar char="●"/>
            </a:pPr>
            <a:r>
              <a:rPr lang="en-US" sz="1650" dirty="0">
                <a:latin typeface="Roboto"/>
                <a:ea typeface="Roboto"/>
                <a:cs typeface="Roboto"/>
                <a:sym typeface="Roboto"/>
              </a:rPr>
              <a:t>Sports: Tracking player movement and analyzing game performance.</a:t>
            </a:r>
          </a:p>
          <a:p>
            <a:pPr lvl="0"/>
            <a:endParaRPr lang="en-US" sz="1650" dirty="0">
              <a:latin typeface="Roboto"/>
              <a:ea typeface="Roboto"/>
              <a:cs typeface="Roboto"/>
              <a:sym typeface="Roboto"/>
            </a:endParaRPr>
          </a:p>
          <a:p>
            <a:endParaRPr lang="en-US" sz="1650" dirty="0"/>
          </a:p>
        </p:txBody>
      </p:sp>
      <p:pic>
        <p:nvPicPr>
          <p:cNvPr id="339" name="Google Shape;339;g34533193377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7267" y="1791701"/>
            <a:ext cx="2953568" cy="16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34533193377_0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2733" y="5011034"/>
            <a:ext cx="3888088" cy="145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34533193377_0_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8801" y="3039516"/>
            <a:ext cx="2953568" cy="19715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6860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533193377_0_128"/>
          <p:cNvSpPr txBox="1">
            <a:spLocks noGrp="1"/>
          </p:cNvSpPr>
          <p:nvPr>
            <p:ph type="title"/>
          </p:nvPr>
        </p:nvSpPr>
        <p:spPr>
          <a:xfrm>
            <a:off x="415600" y="719633"/>
            <a:ext cx="11360800" cy="17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Robotics and AI Integration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9361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4533193377_0_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How Does Robotics Fit Into AI?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9E1395-7E02-0908-C8C0-EDE56636D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2148840"/>
            <a:ext cx="4235233" cy="4023360"/>
          </a:xfrm>
        </p:spPr>
        <p:txBody>
          <a:bodyPr/>
          <a:lstStyle/>
          <a:p>
            <a:r>
              <a:rPr lang="en-US" dirty="0"/>
              <a:t>Robotics fits into AI as a physical application of intelligent systems—AI provides the “brain” for decision-making, learning, and perception, while robotics is the “body” that interacts with the physical world to sense, move, and manipulate objects.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DE3A68-71AF-C7C9-AF83-E6ACB9D1AED4}"/>
              </a:ext>
            </a:extLst>
          </p:cNvPr>
          <p:cNvGrpSpPr/>
          <p:nvPr/>
        </p:nvGrpSpPr>
        <p:grpSpPr>
          <a:xfrm>
            <a:off x="4962293" y="2344976"/>
            <a:ext cx="6981323" cy="4101543"/>
            <a:chOff x="4973444" y="2653990"/>
            <a:chExt cx="6981323" cy="410154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70DE574-4084-144D-EB92-835448E0C368}"/>
                </a:ext>
              </a:extLst>
            </p:cNvPr>
            <p:cNvSpPr/>
            <p:nvPr/>
          </p:nvSpPr>
          <p:spPr>
            <a:xfrm>
              <a:off x="4973444" y="2653990"/>
              <a:ext cx="6981323" cy="4066532"/>
            </a:xfrm>
            <a:prstGeom prst="rect">
              <a:avLst/>
            </a:prstGeom>
            <a:solidFill>
              <a:schemeClr val="accent4"/>
            </a:solidFill>
            <a:ln>
              <a:noFill/>
              <a:miter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>
                <a:lnSpc>
                  <a:spcPct val="95000"/>
                </a:lnSpc>
              </a:pPr>
              <a:endParaRPr lang="en-US" sz="1700"/>
            </a:p>
          </p:txBody>
        </p:sp>
        <p:pic>
          <p:nvPicPr>
            <p:cNvPr id="352" name="Google Shape;352;g34533193377_0_1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3735" y="2667933"/>
              <a:ext cx="6917467" cy="40876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34025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4533193377_0_2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What Is an AI Robot?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B35D44-FCCB-0308-B02A-07FA124282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2523" y="1502070"/>
            <a:ext cx="6795135" cy="4023360"/>
          </a:xfrm>
        </p:spPr>
        <p:txBody>
          <a:bodyPr/>
          <a:lstStyle/>
          <a:p>
            <a:r>
              <a:rPr lang="en-US" sz="2000" dirty="0"/>
              <a:t>AI robots can typically be defined by having three core qualities:</a:t>
            </a:r>
          </a:p>
          <a:p>
            <a:endParaRPr lang="en-US" sz="2000" dirty="0"/>
          </a:p>
          <a:p>
            <a:r>
              <a:rPr lang="en-US" sz="2000" b="1" dirty="0"/>
              <a:t>Sensors</a:t>
            </a:r>
            <a:r>
              <a:rPr lang="en-US" sz="2000" dirty="0"/>
              <a:t> – These provide the robot with the ability to perceive its environment. Examples include cameras, LiDAR, ultrasonic sensors, microphones, GPS, and touch sensors.</a:t>
            </a:r>
          </a:p>
          <a:p>
            <a:r>
              <a:rPr lang="en-US" sz="2000" b="1" dirty="0"/>
              <a:t>Actuators</a:t>
            </a:r>
            <a:r>
              <a:rPr lang="en-US" sz="2000" dirty="0"/>
              <a:t> – These allow the robot to interact with and move within its environment. Examples include wheels, robotic arms, motors, and grippers.</a:t>
            </a:r>
          </a:p>
          <a:p>
            <a:r>
              <a:rPr lang="en-US" sz="2000" b="1" dirty="0"/>
              <a:t>Software</a:t>
            </a:r>
            <a:r>
              <a:rPr lang="en-US" sz="2000" dirty="0"/>
              <a:t> – This is the “brain” of the robot, enabling learning, reasoning, and decision-making. It includes AI algorithms, control systems, and path-planning logic.</a:t>
            </a:r>
          </a:p>
          <a:p>
            <a:endParaRPr lang="en-US" sz="2000" dirty="0"/>
          </a:p>
          <a:p>
            <a:r>
              <a:rPr lang="en-US" sz="2000" dirty="0"/>
              <a:t>When combined, these components allow an AI robot to sense, think, and act—making it capable of performing tasks autonomously or semi-autonomously in real-world environments.</a:t>
            </a:r>
          </a:p>
          <a:p>
            <a:endParaRPr lang="en-US" sz="2000" dirty="0"/>
          </a:p>
        </p:txBody>
      </p:sp>
      <p:pic>
        <p:nvPicPr>
          <p:cNvPr id="360" name="Google Shape;360;g34533193377_0_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0809" y="4976307"/>
            <a:ext cx="2865268" cy="158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34533193377_0_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0808" y="1760934"/>
            <a:ext cx="2455965" cy="163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34533193377_0_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26744" y="3398221"/>
            <a:ext cx="2865256" cy="1637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223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533193377_0_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How AI Enables Autonomy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E24757-C856-1F4E-3EBE-13F26B71F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7918" y="1758547"/>
            <a:ext cx="7602901" cy="4023360"/>
          </a:xfrm>
        </p:spPr>
        <p:txBody>
          <a:bodyPr/>
          <a:lstStyle/>
          <a:p>
            <a:r>
              <a:rPr lang="en-US" sz="2000" dirty="0"/>
              <a:t>Perception enables autonomy by allowing a system to sense, interpret, and understand its environment, so it can make informed decisions and act without human input.</a:t>
            </a:r>
          </a:p>
          <a:p>
            <a:endParaRPr lang="en-US" sz="2000" dirty="0"/>
          </a:p>
          <a:p>
            <a:r>
              <a:rPr lang="en-US" sz="2000" b="1" dirty="0"/>
              <a:t>Gathering information </a:t>
            </a:r>
            <a:r>
              <a:rPr lang="en-US" sz="2000" dirty="0"/>
              <a:t>– Sensors (like cameras, LiDAR, microphones, or touch sensors) collect raw data about the robot’s surroundings.</a:t>
            </a:r>
          </a:p>
          <a:p>
            <a:r>
              <a:rPr lang="en-US" sz="2000" b="1" dirty="0"/>
              <a:t>Interpreting the environment </a:t>
            </a:r>
            <a:r>
              <a:rPr lang="en-US" sz="2000" dirty="0"/>
              <a:t>– Software processes this data to recognize objects, detect obstacles, identify people, and understand spatial relationships.</a:t>
            </a:r>
          </a:p>
          <a:p>
            <a:r>
              <a:rPr lang="en-US" sz="2000" b="1" dirty="0"/>
              <a:t>Contextual awareness </a:t>
            </a:r>
            <a:r>
              <a:rPr lang="en-US" sz="2000" dirty="0"/>
              <a:t>– The robot can determine what is happening around it (e.g., a moving person, a closed door, an uneven surface) and where it is in that space.</a:t>
            </a:r>
          </a:p>
          <a:p>
            <a:r>
              <a:rPr lang="en-US" sz="2000" b="1" dirty="0"/>
              <a:t>Decision-making</a:t>
            </a:r>
            <a:r>
              <a:rPr lang="en-US" sz="2000" dirty="0"/>
              <a:t> – With this situational understanding, the robot can choose appropriate actions—whether it’s avoiding an obstacle, picking up an object, or navigating to a goal location.</a:t>
            </a:r>
          </a:p>
          <a:p>
            <a:endParaRPr lang="en-US" sz="2000" dirty="0"/>
          </a:p>
        </p:txBody>
      </p:sp>
      <p:pic>
        <p:nvPicPr>
          <p:cNvPr id="369" name="Google Shape;369;g34533193377_0_142"/>
          <p:cNvPicPr preferRelativeResize="0"/>
          <p:nvPr/>
        </p:nvPicPr>
        <p:blipFill rotWithShape="1">
          <a:blip r:embed="rId3">
            <a:alphaModFix/>
          </a:blip>
          <a:srcRect l="10013" t="25071" r="57156" b="12435"/>
          <a:stretch/>
        </p:blipFill>
        <p:spPr>
          <a:xfrm>
            <a:off x="8502501" y="2793567"/>
            <a:ext cx="3103167" cy="332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1616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4e58bf406_0_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2"/>
                </a:solidFill>
              </a:rPr>
              <a:t>Exercise - 20 minutes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F24365-8FE8-D5F5-9249-FBEE162EB0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" y="1892362"/>
            <a:ext cx="11643360" cy="4023360"/>
          </a:xfrm>
        </p:spPr>
        <p:txBody>
          <a:bodyPr/>
          <a:lstStyle/>
          <a:p>
            <a:r>
              <a:rPr lang="en-US" sz="1800" dirty="0"/>
              <a:t>As a group, design a robot and discuss challenges and opportunities.</a:t>
            </a:r>
          </a:p>
          <a:p>
            <a:endParaRPr lang="en-US" sz="1800" dirty="0"/>
          </a:p>
          <a:p>
            <a:r>
              <a:rPr lang="en-US" sz="1800" dirty="0"/>
              <a:t>Scenarios:</a:t>
            </a:r>
          </a:p>
          <a:p>
            <a:r>
              <a:rPr lang="en-US" sz="1800" dirty="0"/>
              <a:t>A robot that sorts recyclable vs. non-recyclable items.</a:t>
            </a:r>
          </a:p>
          <a:p>
            <a:r>
              <a:rPr lang="en-US" sz="1800" dirty="0"/>
              <a:t>A robot that assists visually impaired people indoors.</a:t>
            </a:r>
          </a:p>
          <a:p>
            <a:r>
              <a:rPr lang="en-US" sz="1800" dirty="0"/>
              <a:t>A robot that monitors crops and detects plant diseases.</a:t>
            </a:r>
          </a:p>
          <a:p>
            <a:r>
              <a:rPr lang="en-US" sz="1800" dirty="0"/>
              <a:t>A security robot that detects intruders or suspicious activity.</a:t>
            </a:r>
          </a:p>
          <a:p>
            <a:endParaRPr lang="en-US" sz="1800" dirty="0"/>
          </a:p>
          <a:p>
            <a:r>
              <a:rPr lang="en-US" sz="1800" dirty="0"/>
              <a:t>For your scenario, define:</a:t>
            </a:r>
          </a:p>
          <a:p>
            <a:r>
              <a:rPr lang="en-US" sz="1800" dirty="0"/>
              <a:t>Sensors – What the robot needs to perceive its environment (cameras, LiDAR, infrared, microphones, etc.)</a:t>
            </a:r>
          </a:p>
          <a:p>
            <a:r>
              <a:rPr lang="en-US" sz="1800" dirty="0"/>
              <a:t>Actuators – How the robot moves or interacts (wheels, arms, grippers)</a:t>
            </a:r>
          </a:p>
          <a:p>
            <a:r>
              <a:rPr lang="en-US" sz="1800" dirty="0"/>
              <a:t>AI Models – What type of model will process the sensor data?</a:t>
            </a:r>
          </a:p>
          <a:p>
            <a:endParaRPr lang="en-US" sz="1800" dirty="0"/>
          </a:p>
          <a:p>
            <a:r>
              <a:rPr lang="en-US" sz="1800" dirty="0"/>
              <a:t>Answer as a group:</a:t>
            </a:r>
          </a:p>
          <a:p>
            <a:r>
              <a:rPr lang="en-US" sz="1800" dirty="0"/>
              <a:t>What are potential data challenges? (lighting, occlusion, noise)</a:t>
            </a:r>
          </a:p>
          <a:p>
            <a:r>
              <a:rPr lang="en-US" sz="1800" dirty="0"/>
              <a:t>How would the robot learn over time? (supervised learning, reinforcement learning, semi-supervised)</a:t>
            </a:r>
          </a:p>
          <a:p>
            <a:r>
              <a:rPr lang="en-US" sz="1800" dirty="0"/>
              <a:t>What safety concerns must you consider?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48186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533193377_0_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2"/>
                </a:solidFill>
              </a:rPr>
              <a:t>Foundations of Data Science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5E4BCF5-123E-37B2-BA7C-D8D7E18311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889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4533193377_0_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2"/>
                </a:solidFill>
              </a:rPr>
              <a:t>AI, Data Science, and Ethics</a:t>
            </a:r>
            <a:endParaRPr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820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4533193377_0_1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Benefits and Opportunities 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DC819C-05BA-7DDE-EF2C-E5E4F3AB6B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0036" y="1600518"/>
            <a:ext cx="7173740" cy="4571682"/>
          </a:xfrm>
        </p:spPr>
        <p:txBody>
          <a:bodyPr/>
          <a:lstStyle/>
          <a:p>
            <a:r>
              <a:rPr lang="en-US" sz="1700" b="1" dirty="0"/>
              <a:t>Enhanced Productivity </a:t>
            </a:r>
            <a:r>
              <a:rPr lang="en-US" sz="1700" dirty="0"/>
              <a:t>– Automates repetitive or complex tasks across industries</a:t>
            </a:r>
          </a:p>
          <a:p>
            <a:endParaRPr lang="en-US" sz="1700" dirty="0"/>
          </a:p>
          <a:p>
            <a:r>
              <a:rPr lang="en-US" sz="1700" b="1" dirty="0"/>
              <a:t>Improved Accuracy </a:t>
            </a:r>
            <a:r>
              <a:rPr lang="en-US" sz="1700" dirty="0"/>
              <a:t>– Reduces human error in diagnostics, forecasting, and decision-making</a:t>
            </a:r>
          </a:p>
          <a:p>
            <a:endParaRPr lang="en-US" sz="1700" dirty="0"/>
          </a:p>
          <a:p>
            <a:r>
              <a:rPr lang="en-US" sz="1700" b="1" dirty="0"/>
              <a:t>Innovation Acceleration </a:t>
            </a:r>
            <a:r>
              <a:rPr lang="en-US" sz="1700" dirty="0"/>
              <a:t>– Speeds up R&amp;D in healthcare, materials, and technology</a:t>
            </a:r>
          </a:p>
          <a:p>
            <a:endParaRPr lang="en-US" sz="1700" dirty="0"/>
          </a:p>
          <a:p>
            <a:r>
              <a:rPr lang="en-US" sz="1700" b="1" dirty="0"/>
              <a:t>Scalability</a:t>
            </a:r>
            <a:r>
              <a:rPr lang="en-US" sz="1700" dirty="0"/>
              <a:t> – Processes massive datasets efficiently</a:t>
            </a:r>
          </a:p>
          <a:p>
            <a:endParaRPr lang="en-US" sz="1700" dirty="0"/>
          </a:p>
          <a:p>
            <a:r>
              <a:rPr lang="en-US" sz="1700" b="1" dirty="0"/>
              <a:t>Cost Savings </a:t>
            </a:r>
            <a:r>
              <a:rPr lang="en-US" sz="1700" dirty="0"/>
              <a:t>– Optimizes operations and resource usage</a:t>
            </a:r>
          </a:p>
          <a:p>
            <a:endParaRPr lang="en-US" sz="1700" dirty="0"/>
          </a:p>
          <a:p>
            <a:r>
              <a:rPr lang="en-US" sz="1700" b="1" dirty="0"/>
              <a:t>Accessibility</a:t>
            </a:r>
            <a:r>
              <a:rPr lang="en-US" sz="1700" dirty="0"/>
              <a:t> – Improves services like language translation, education, and assistive tech</a:t>
            </a:r>
          </a:p>
          <a:p>
            <a:endParaRPr lang="en-US" sz="1700" dirty="0"/>
          </a:p>
          <a:p>
            <a:r>
              <a:rPr lang="en-US" sz="1700" b="1" dirty="0"/>
              <a:t>New Business Models </a:t>
            </a:r>
            <a:r>
              <a:rPr lang="en-US" sz="1700" dirty="0"/>
              <a:t>– Enables personalized services, recommendation engines, and AI-driven products</a:t>
            </a:r>
          </a:p>
          <a:p>
            <a:endParaRPr lang="en-US" sz="1700" dirty="0"/>
          </a:p>
          <a:p>
            <a:r>
              <a:rPr lang="en-US" sz="1700" b="1" dirty="0"/>
              <a:t>Predictive Analytics </a:t>
            </a:r>
            <a:r>
              <a:rPr lang="en-US" sz="1700" dirty="0"/>
              <a:t>– Anticipates trends, risks, and maintenance needs</a:t>
            </a:r>
          </a:p>
          <a:p>
            <a:endParaRPr lang="en-US" sz="1700" dirty="0"/>
          </a:p>
        </p:txBody>
      </p:sp>
      <p:pic>
        <p:nvPicPr>
          <p:cNvPr id="387" name="Google Shape;387;g34533193377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1433" y="2537697"/>
            <a:ext cx="4510532" cy="3523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0284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g34533193377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2966" y="4592868"/>
            <a:ext cx="3067135" cy="115383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34533193377_0_1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Risks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6F5ACD-8129-4711-59EB-80284CCECA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323385" y="1622572"/>
            <a:ext cx="8054386" cy="4023360"/>
          </a:xfrm>
        </p:spPr>
        <p:txBody>
          <a:bodyPr/>
          <a:lstStyle/>
          <a:p>
            <a:pPr marL="609585" lvl="0" indent="-431789">
              <a:buClr>
                <a:schemeClr val="dk2"/>
              </a:buClr>
              <a:buSzPts val="1500"/>
              <a:buFont typeface="Roboto"/>
              <a:buChar char="●"/>
            </a:pPr>
            <a:r>
              <a:rPr lang="en-US" sz="1700" b="1" dirty="0">
                <a:latin typeface="Roboto"/>
                <a:ea typeface="Roboto"/>
                <a:cs typeface="Roboto"/>
                <a:sym typeface="Roboto"/>
              </a:rPr>
              <a:t>Bias </a:t>
            </a: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– Models can inadvertently perpetuate or amplify societal biases due to biased training data or algorithmic design. </a:t>
            </a:r>
            <a:r>
              <a:rPr lang="en-US" sz="1700" dirty="0" err="1">
                <a:latin typeface="Roboto"/>
                <a:ea typeface="Roboto"/>
                <a:cs typeface="Roboto"/>
                <a:sym typeface="Roboto"/>
              </a:rPr>
              <a:t>Exs</a:t>
            </a: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: Amazon recruiting, COMPAS  algorithm, DALL-E</a:t>
            </a:r>
          </a:p>
          <a:p>
            <a:pPr marL="609585" lvl="0" indent="-431789">
              <a:buClr>
                <a:schemeClr val="dk2"/>
              </a:buClr>
              <a:buSzPts val="1500"/>
              <a:buFont typeface="Roboto"/>
              <a:buChar char="●"/>
            </a:pPr>
            <a:endParaRPr lang="en-US" sz="17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31789">
              <a:buClr>
                <a:schemeClr val="dk2"/>
              </a:buClr>
              <a:buSzPts val="1500"/>
              <a:buFont typeface="Roboto"/>
              <a:buChar char="●"/>
            </a:pPr>
            <a:r>
              <a:rPr lang="en-US" sz="1700" b="1" dirty="0">
                <a:latin typeface="Roboto"/>
                <a:ea typeface="Roboto"/>
                <a:cs typeface="Roboto"/>
                <a:sym typeface="Roboto"/>
              </a:rPr>
              <a:t>Privacy Concerns</a:t>
            </a: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– Sensitive personal data may be misused or exposed</a:t>
            </a:r>
          </a:p>
          <a:p>
            <a:pPr marL="609585" lvl="0" indent="-431789">
              <a:buClr>
                <a:schemeClr val="dk2"/>
              </a:buClr>
              <a:buSzPts val="1500"/>
              <a:buFont typeface="Roboto"/>
              <a:buChar char="●"/>
            </a:pPr>
            <a:endParaRPr lang="en-US" sz="17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31789">
              <a:buClr>
                <a:schemeClr val="dk2"/>
              </a:buClr>
              <a:buSzPts val="1500"/>
              <a:buFont typeface="Roboto"/>
              <a:buChar char="●"/>
            </a:pPr>
            <a:r>
              <a:rPr lang="en-US" sz="1700" b="1" dirty="0">
                <a:latin typeface="Roboto"/>
                <a:ea typeface="Roboto"/>
                <a:cs typeface="Roboto"/>
                <a:sym typeface="Roboto"/>
              </a:rPr>
              <a:t>Accountability</a:t>
            </a: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– Who is responsible for a bad decision?</a:t>
            </a:r>
          </a:p>
          <a:p>
            <a:pPr marL="609585" lvl="0" indent="-431789">
              <a:buClr>
                <a:schemeClr val="dk2"/>
              </a:buClr>
              <a:buSzPts val="1500"/>
              <a:buFont typeface="Roboto"/>
              <a:buChar char="●"/>
            </a:pPr>
            <a:endParaRPr lang="en-US" sz="17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31789">
              <a:buClr>
                <a:schemeClr val="dk2"/>
              </a:buClr>
              <a:buSzPts val="1500"/>
              <a:buFont typeface="Roboto"/>
              <a:buChar char="●"/>
            </a:pPr>
            <a:r>
              <a:rPr lang="en-US" sz="1700" b="1" dirty="0">
                <a:latin typeface="Roboto"/>
                <a:ea typeface="Roboto"/>
                <a:cs typeface="Roboto"/>
                <a:sym typeface="Roboto"/>
              </a:rPr>
              <a:t>Dependence on AI</a:t>
            </a: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– Overreliance may lead to a loss of creativity, critical thinking skills, and human intuition</a:t>
            </a:r>
          </a:p>
          <a:p>
            <a:pPr marL="609585" lvl="0" indent="-431789">
              <a:buClr>
                <a:schemeClr val="dk2"/>
              </a:buClr>
              <a:buSzPts val="1500"/>
              <a:buFont typeface="Roboto"/>
              <a:buChar char="●"/>
            </a:pPr>
            <a:endParaRPr lang="en-US" sz="17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31789">
              <a:buClr>
                <a:schemeClr val="dk2"/>
              </a:buClr>
              <a:buSzPts val="1500"/>
              <a:buFont typeface="Roboto"/>
              <a:buChar char="●"/>
            </a:pPr>
            <a:r>
              <a:rPr lang="en-US" sz="1700" b="1" dirty="0">
                <a:latin typeface="Roboto"/>
                <a:ea typeface="Roboto"/>
                <a:cs typeface="Roboto"/>
                <a:sym typeface="Roboto"/>
              </a:rPr>
              <a:t>Job Displacement</a:t>
            </a: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 – Automation can replace certain roles, requiring workforce adaptation</a:t>
            </a:r>
          </a:p>
          <a:p>
            <a:pPr marL="609585" lvl="0" indent="-431789">
              <a:buClr>
                <a:schemeClr val="dk2"/>
              </a:buClr>
              <a:buSzPts val="1500"/>
              <a:buFont typeface="Roboto"/>
              <a:buChar char="●"/>
            </a:pPr>
            <a:endParaRPr lang="en-US" sz="17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31789">
              <a:buClr>
                <a:schemeClr val="dk2"/>
              </a:buClr>
              <a:buSzPts val="1500"/>
              <a:buFont typeface="Roboto"/>
              <a:buChar char="●"/>
            </a:pPr>
            <a:r>
              <a:rPr lang="en-US" sz="1700" b="1" dirty="0">
                <a:latin typeface="Roboto"/>
                <a:ea typeface="Roboto"/>
                <a:cs typeface="Roboto"/>
                <a:sym typeface="Roboto"/>
              </a:rPr>
              <a:t>Gaps in Laws </a:t>
            </a: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– Regulations often lag behind AI capabilities, creating legal and ethical challenges</a:t>
            </a:r>
          </a:p>
          <a:p>
            <a:pPr lvl="0">
              <a:lnSpc>
                <a:spcPct val="100000"/>
              </a:lnSpc>
            </a:pPr>
            <a:endParaRPr lang="en-US" sz="1700" dirty="0">
              <a:latin typeface="Roboto"/>
              <a:ea typeface="Roboto"/>
              <a:cs typeface="Roboto"/>
              <a:sym typeface="Roboto"/>
            </a:endParaRPr>
          </a:p>
          <a:p>
            <a:endParaRPr lang="en-US" sz="1700" dirty="0"/>
          </a:p>
        </p:txBody>
      </p:sp>
      <p:pic>
        <p:nvPicPr>
          <p:cNvPr id="395" name="Google Shape;395;g34533193377_0_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4184" y="1295275"/>
            <a:ext cx="3749733" cy="142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34533193377_0_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9299" y="2721803"/>
            <a:ext cx="4728567" cy="64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34533193377_0_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1001" y="3350896"/>
            <a:ext cx="3749732" cy="1389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34533193377_0_1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2465" y="5716617"/>
            <a:ext cx="3380701" cy="99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34533193377_0_1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834" y="5776783"/>
            <a:ext cx="3451001" cy="93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34533193377_0_1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51102" y="5935993"/>
            <a:ext cx="3749733" cy="71195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01" name="Google Shape;401;g34533193377_0_1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5144" y="411482"/>
            <a:ext cx="3043623" cy="89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34533193377_0_1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34351" y="772398"/>
            <a:ext cx="3043623" cy="64876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2766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4533193377_0_2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AI Ethics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F1A5B0-7149-CA8C-EA4A-EC49A24811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1600518"/>
            <a:ext cx="11383165" cy="4627755"/>
          </a:xfrm>
        </p:spPr>
        <p:txBody>
          <a:bodyPr/>
          <a:lstStyle/>
          <a:p>
            <a:r>
              <a:rPr lang="en-US" sz="2000" i="1" dirty="0"/>
              <a:t>Grounded in several key principles: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tx2"/>
                </a:solidFill>
              </a:rPr>
              <a:t>Fairness and Non-discrimination</a:t>
            </a:r>
            <a:r>
              <a:rPr lang="en-US" sz="2000" dirty="0"/>
              <a:t>: Ensuring AI systems treat all individuals impartially, avoiding biases that could lead to discriminatory outcomes based on factors like race, gender, religion, or socioeconomic status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tx2"/>
                </a:solidFill>
              </a:rPr>
              <a:t>Transparency and Explainability</a:t>
            </a:r>
            <a:r>
              <a:rPr lang="en-US" sz="2000" dirty="0"/>
              <a:t>: Making AI models understandable and their decision-making processes transparent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tx2"/>
                </a:solidFill>
              </a:rPr>
              <a:t>Accountability</a:t>
            </a:r>
            <a:r>
              <a:rPr lang="en-US" sz="2000" dirty="0"/>
              <a:t>: Establishing clear responsibility for AI actions and decisions, with mechanisms for addressing potential harm or error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tx2"/>
                </a:solidFill>
              </a:rPr>
              <a:t>Privacy and Data Protection</a:t>
            </a:r>
            <a:r>
              <a:rPr lang="en-US" sz="2000" dirty="0"/>
              <a:t>: Respecting user privacy and protecting personal data collected and processed by AI systems, adhering to regulations like GDPR and CCPA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tx2"/>
                </a:solidFill>
              </a:rPr>
              <a:t>Safety and Reliability</a:t>
            </a:r>
            <a:r>
              <a:rPr lang="en-US" sz="2000" dirty="0"/>
              <a:t>: Developing AI systems that are robust, secure, and function as intended, minimizing the potential for harm to individuals or society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0383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4533193377_0_1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Solutions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4A66E6-E61B-2821-8BCF-DDF9D7E8BF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00684" y="1600518"/>
            <a:ext cx="8992127" cy="4023360"/>
          </a:xfrm>
        </p:spPr>
        <p:txBody>
          <a:bodyPr/>
          <a:lstStyle/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Developing Ethical Frameworks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: Establishing clear guidelines and principles to guide responsible AI development and deployment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endParaRPr lang="en-US" sz="20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Ethical AI Governance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: Creating robust governance structures, including ethics committees and review processes, to oversee AI initiatives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endParaRPr lang="en-US" sz="20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Technical Safeguards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: Implementing measures like bias detection and mitigation techniques, explainable AI (XAI) tools, and privacy-preserving AI architectures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endParaRPr lang="en-US" sz="20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Stakeholder Engagement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: Involving diverse stakeholders, including users, ethicists, policymakers, and communities, in the design and development of AI systems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endParaRPr lang="en-US" sz="20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Regulation and Policy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: Developing and implementing regulations and laws to govern AI development and use, like the EU AI Act</a:t>
            </a:r>
          </a:p>
          <a:p>
            <a:pPr marL="609585" lvl="0">
              <a:lnSpc>
                <a:spcPct val="100000"/>
              </a:lnSpc>
            </a:pPr>
            <a:endParaRPr lang="en-US" sz="2000" dirty="0">
              <a:latin typeface="Roboto"/>
              <a:ea typeface="Roboto"/>
              <a:cs typeface="Roboto"/>
              <a:sym typeface="Roboto"/>
            </a:endParaRPr>
          </a:p>
          <a:p>
            <a:endParaRPr lang="en-US" sz="2000" dirty="0"/>
          </a:p>
        </p:txBody>
      </p:sp>
      <p:pic>
        <p:nvPicPr>
          <p:cNvPr id="415" name="Google Shape;415;g34533193377_0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0767" y="5329768"/>
            <a:ext cx="2442400" cy="1373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511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74e58bf406_0_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Exercise - 15 minutes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E70676-379B-7015-1D57-6F6B9881EE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7918" y="1506052"/>
            <a:ext cx="11093233" cy="4023360"/>
          </a:xfrm>
        </p:spPr>
        <p:txBody>
          <a:bodyPr/>
          <a:lstStyle/>
          <a:p>
            <a:pPr marL="609585" lvl="0" indent="-440256">
              <a:lnSpc>
                <a:spcPct val="100000"/>
              </a:lnSpc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Facial Recognition at Airports – A system flags potential suspects, but certain demographics are misidentified more often.</a:t>
            </a:r>
          </a:p>
          <a:p>
            <a:pPr marL="609585" lvl="0" indent="-440256">
              <a:lnSpc>
                <a:spcPct val="100000"/>
              </a:lnSpc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AI Hiring Tool – Screens resumes automatically but has historically favored certain genders and backgrounds.</a:t>
            </a:r>
          </a:p>
          <a:p>
            <a:pPr marL="609585" lvl="0" indent="-440256">
              <a:lnSpc>
                <a:spcPct val="100000"/>
              </a:lnSpc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Predictive Policing – Predicts crime hotspots based on historical data, potentially reinforcing biased patterns.</a:t>
            </a:r>
          </a:p>
          <a:p>
            <a:pPr marL="609585" lvl="0" indent="-440256">
              <a:lnSpc>
                <a:spcPct val="100000"/>
              </a:lnSpc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Health Diagnosis App – Uses AI to recommend treatments but sometimes misclassifies rare conditions.</a:t>
            </a:r>
          </a:p>
          <a:p>
            <a:pPr lvl="0">
              <a:lnSpc>
                <a:spcPct val="100000"/>
              </a:lnSpc>
            </a:pPr>
            <a:endParaRPr lang="en-US" sz="2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00000"/>
              </a:lnSpc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Step 1 – As a group, review your mini case study</a:t>
            </a:r>
          </a:p>
          <a:p>
            <a:pPr lvl="0">
              <a:lnSpc>
                <a:spcPct val="100000"/>
              </a:lnSpc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Step 2 – Discuss Questions</a:t>
            </a:r>
          </a:p>
          <a:p>
            <a:pPr lvl="0">
              <a:lnSpc>
                <a:spcPct val="100000"/>
              </a:lnSpc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For your scenario, answer briefly:</a:t>
            </a:r>
          </a:p>
          <a:p>
            <a:pPr marL="609585" lvl="0" indent="-440256">
              <a:lnSpc>
                <a:spcPct val="100000"/>
              </a:lnSpc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What ethical risks are present? </a:t>
            </a:r>
          </a:p>
          <a:p>
            <a:pPr marL="609585" lvl="0" indent="-440256">
              <a:lnSpc>
                <a:spcPct val="100000"/>
              </a:lnSpc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Who might be harmed if the system fails?</a:t>
            </a:r>
          </a:p>
          <a:p>
            <a:pPr marL="609585" lvl="0" indent="-440256">
              <a:lnSpc>
                <a:spcPct val="100000"/>
              </a:lnSpc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How could the design be improved to mitigate risks?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5416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 u="sng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Sklearn</a:t>
            </a:r>
            <a:endParaRPr sz="400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4284C6-55D1-E885-C776-0222F90A6F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2148840"/>
            <a:ext cx="8383487" cy="4023360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Popular Machine learning library with python that integrates seamlessly with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numpy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and pandas</a:t>
            </a: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Already has many machine learning model types built in (but you can always build your own of course)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0781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 dirty="0">
                <a:solidFill>
                  <a:schemeClr val="tx2"/>
                </a:solidFill>
              </a:rPr>
              <a:t>Ethics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AE4197-71CF-4358-D866-7C473AD833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2015025"/>
            <a:ext cx="10714092" cy="4023360"/>
          </a:xfrm>
        </p:spPr>
        <p:txBody>
          <a:bodyPr/>
          <a:lstStyle/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Bias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- systematic favoritism that can lead to unfair results for certain groups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Explainability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- being transparent about how ML models are making decisions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Privacy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- responsibility of protecting people’s data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Accountability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- realizing the impact of ML models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Misuse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- understanding how ML technologies can be used for harm</a:t>
            </a: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en-US" u="sng" dirty="0"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 Speakers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32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What is Data Science?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5F90B-9677-FFAF-430D-731E1BA601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1894840"/>
            <a:ext cx="5271136" cy="4023360"/>
          </a:xfrm>
        </p:spPr>
        <p:txBody>
          <a:bodyPr vert="horz" lIns="0" tIns="0" rIns="0" bIns="0" spcCol="365760" rtlCol="0" anchor="t">
            <a:noAutofit/>
          </a:bodyPr>
          <a:lstStyle/>
          <a:p>
            <a:pPr marL="608965" indent="-456565">
              <a:lnSpc>
                <a:spcPct val="100000"/>
              </a:lnSpc>
              <a:buFont typeface="Roboto,Sans-Serif"/>
              <a:buChar char="●"/>
            </a:pPr>
            <a:r>
              <a:rPr lang="en" sz="2000" dirty="0">
                <a:latin typeface="Roboto"/>
                <a:ea typeface="Roboto"/>
                <a:cs typeface="Roboto"/>
              </a:rPr>
              <a:t>Extracts knowledge and insights from data through scientific methods, algorithms, and programming</a:t>
            </a:r>
            <a:endParaRPr lang="en-US" sz="20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●"/>
            </a:pPr>
            <a:endParaRPr lang="en" sz="20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●"/>
            </a:pPr>
            <a:r>
              <a:rPr lang="en" sz="2000" dirty="0">
                <a:latin typeface="Roboto"/>
                <a:ea typeface="Roboto"/>
                <a:cs typeface="Roboto"/>
              </a:rPr>
              <a:t>Interdisciplinary: combines principles from computer science, mathematics, statistics, and domain expertise</a:t>
            </a:r>
            <a:endParaRPr lang="en-US" sz="20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●"/>
            </a:pPr>
            <a:endParaRPr lang="en" sz="20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●"/>
            </a:pPr>
            <a:r>
              <a:rPr lang="en" sz="2000">
                <a:latin typeface="Roboto"/>
                <a:ea typeface="Roboto"/>
                <a:cs typeface="Roboto"/>
              </a:rPr>
              <a:t>Used to ultimately informing decision-making and problem-solving</a:t>
            </a:r>
            <a:endParaRPr lang="en-US" sz="200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●"/>
            </a:pPr>
            <a:endParaRPr lang="en" sz="20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●"/>
            </a:pPr>
            <a:r>
              <a:rPr lang="en" sz="2000" dirty="0">
                <a:latin typeface="Roboto"/>
                <a:ea typeface="Roboto"/>
                <a:cs typeface="Roboto"/>
              </a:rPr>
              <a:t>Includes descriptive, diagnostic, predictive, and prescriptive analytics</a:t>
            </a:r>
            <a:endParaRPr lang="en-US" sz="2000" dirty="0">
              <a:latin typeface="Roboto"/>
              <a:ea typeface="Roboto"/>
              <a:cs typeface="Roboto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rial"/>
              <a:ea typeface="Roboto"/>
              <a:cs typeface="Arial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●"/>
            </a:pPr>
            <a:endParaRPr lang="en" sz="20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●"/>
            </a:pPr>
            <a:endParaRPr lang="en" sz="20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●"/>
            </a:pPr>
            <a:endParaRPr lang="en" sz="2000" dirty="0">
              <a:latin typeface="Roboto"/>
              <a:ea typeface="Roboto"/>
              <a:cs typeface="Roboto"/>
            </a:endParaRPr>
          </a:p>
          <a:p>
            <a:endParaRPr lang="en-US" sz="2400" dirty="0">
              <a:cs typeface="Arial"/>
            </a:endParaRPr>
          </a:p>
        </p:txBody>
      </p:sp>
      <p:pic>
        <p:nvPicPr>
          <p:cNvPr id="19" name="Picture 18" descr="A diagram of data science&#10;&#10;AI-generated content may be incorrect.">
            <a:extLst>
              <a:ext uri="{FF2B5EF4-FFF2-40B4-BE49-F238E27FC236}">
                <a16:creationId xmlns:a16="http://schemas.microsoft.com/office/drawing/2014/main" id="{F7F0F771-A059-BEEC-0F88-B5FA1D886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991" y="1228313"/>
            <a:ext cx="5641146" cy="51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99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533193377_0_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Data Science Lifecycle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546E89-0393-10EE-A44E-3C9E515D2C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7918" y="1635915"/>
            <a:ext cx="6766560" cy="4023360"/>
          </a:xfrm>
        </p:spPr>
        <p:txBody>
          <a:bodyPr vert="horz" lIns="0" tIns="0" rIns="0" bIns="0" spcCol="36576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2400" dirty="0">
                <a:latin typeface="Roboto"/>
                <a:ea typeface="Roboto"/>
                <a:cs typeface="Roboto"/>
              </a:rPr>
              <a:t>A structured, iterative approach that guides data scientists through the process of transforming raw data into actionable insights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>
              <a:latin typeface="Roboto"/>
              <a:ea typeface="Roboto"/>
              <a:cs typeface="Roboto"/>
            </a:endParaRPr>
          </a:p>
          <a:p>
            <a:pPr marL="608965" indent="-44831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sz="2300" dirty="0">
                <a:latin typeface="Roboto"/>
                <a:ea typeface="Roboto"/>
                <a:cs typeface="Roboto"/>
              </a:rPr>
              <a:t>Problem definition / Business understanding</a:t>
            </a:r>
            <a:endParaRPr lang="en-US" sz="2300" dirty="0">
              <a:latin typeface="Roboto"/>
              <a:ea typeface="Roboto"/>
              <a:cs typeface="Roboto"/>
            </a:endParaRPr>
          </a:p>
          <a:p>
            <a:pPr marL="608965" indent="-44831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sz="2300" dirty="0">
                <a:latin typeface="Roboto"/>
                <a:ea typeface="Roboto"/>
                <a:cs typeface="Roboto"/>
              </a:rPr>
              <a:t>Data collection</a:t>
            </a:r>
            <a:endParaRPr lang="en-US" sz="2300" dirty="0">
              <a:latin typeface="Roboto"/>
              <a:ea typeface="Roboto"/>
              <a:cs typeface="Roboto"/>
            </a:endParaRPr>
          </a:p>
          <a:p>
            <a:pPr marL="608965" indent="-44831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sz="2300" dirty="0">
                <a:latin typeface="Roboto"/>
                <a:ea typeface="Roboto"/>
                <a:cs typeface="Roboto"/>
              </a:rPr>
              <a:t>Data cleaning and preparation</a:t>
            </a:r>
            <a:endParaRPr lang="en-US" sz="2300" dirty="0">
              <a:latin typeface="Roboto"/>
              <a:ea typeface="Roboto"/>
              <a:cs typeface="Roboto"/>
            </a:endParaRPr>
          </a:p>
          <a:p>
            <a:pPr marL="608965" indent="-44831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sz="2300" dirty="0">
                <a:latin typeface="Roboto"/>
                <a:ea typeface="Roboto"/>
                <a:cs typeface="Roboto"/>
              </a:rPr>
              <a:t>Exploratory data analysis (EDA)</a:t>
            </a:r>
            <a:endParaRPr lang="en-US" sz="2300" dirty="0">
              <a:latin typeface="Roboto"/>
              <a:ea typeface="Roboto"/>
              <a:cs typeface="Roboto"/>
            </a:endParaRPr>
          </a:p>
          <a:p>
            <a:pPr marL="608965" indent="-44831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sz="2300" dirty="0">
                <a:latin typeface="Roboto"/>
                <a:ea typeface="Roboto"/>
                <a:cs typeface="Roboto"/>
              </a:rPr>
              <a:t>Feature engineering</a:t>
            </a:r>
            <a:endParaRPr lang="en-US" sz="2300" dirty="0">
              <a:latin typeface="Roboto"/>
              <a:ea typeface="Roboto"/>
              <a:cs typeface="Roboto"/>
            </a:endParaRPr>
          </a:p>
          <a:p>
            <a:pPr marL="608965" indent="-44831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sz="2300" dirty="0">
                <a:latin typeface="Roboto"/>
                <a:ea typeface="Roboto"/>
                <a:cs typeface="Roboto"/>
              </a:rPr>
              <a:t>Model building and evaluation</a:t>
            </a:r>
            <a:endParaRPr lang="en-US" sz="2300" dirty="0">
              <a:latin typeface="Roboto"/>
              <a:ea typeface="Roboto"/>
              <a:cs typeface="Roboto"/>
            </a:endParaRPr>
          </a:p>
          <a:p>
            <a:pPr marL="608965" indent="-44831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sz="2300" dirty="0">
                <a:latin typeface="Roboto"/>
                <a:ea typeface="Roboto"/>
                <a:cs typeface="Roboto"/>
              </a:rPr>
              <a:t>Model deployment</a:t>
            </a:r>
            <a:endParaRPr lang="en-US" sz="2300" dirty="0">
              <a:latin typeface="Roboto"/>
              <a:ea typeface="Roboto"/>
              <a:cs typeface="Roboto"/>
            </a:endParaRPr>
          </a:p>
          <a:p>
            <a:pPr marL="608965" indent="-44831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sz="2300" dirty="0">
                <a:latin typeface="Roboto"/>
                <a:ea typeface="Roboto"/>
                <a:cs typeface="Roboto"/>
              </a:rPr>
              <a:t>Monitoring and Maintenance</a:t>
            </a:r>
            <a:endParaRPr lang="en-US" sz="2300" dirty="0">
              <a:latin typeface="Roboto"/>
              <a:ea typeface="Roboto"/>
              <a:cs typeface="Roboto"/>
            </a:endParaRPr>
          </a:p>
          <a:p>
            <a:pPr marL="1218565">
              <a:lnSpc>
                <a:spcPct val="100000"/>
              </a:lnSpc>
              <a:spcBef>
                <a:spcPts val="0"/>
              </a:spcBef>
            </a:pPr>
            <a:endParaRPr lang="en-US" sz="2300" dirty="0">
              <a:latin typeface="Roboto"/>
              <a:ea typeface="Roboto"/>
              <a:cs typeface="Roboto"/>
            </a:endParaRPr>
          </a:p>
          <a:p>
            <a:endParaRPr lang="en-US" dirty="0">
              <a:cs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84786-465F-77F8-C601-A357B7CB5474}"/>
              </a:ext>
            </a:extLst>
          </p:cNvPr>
          <p:cNvGrpSpPr/>
          <p:nvPr/>
        </p:nvGrpSpPr>
        <p:grpSpPr>
          <a:xfrm>
            <a:off x="7114478" y="1600518"/>
            <a:ext cx="4627756" cy="4560849"/>
            <a:chOff x="6512312" y="1483111"/>
            <a:chExt cx="4627756" cy="456084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01FB6AB-EBD8-8ED3-80EB-87325DAF536F}"/>
                </a:ext>
              </a:extLst>
            </p:cNvPr>
            <p:cNvSpPr/>
            <p:nvPr/>
          </p:nvSpPr>
          <p:spPr>
            <a:xfrm>
              <a:off x="6512312" y="1483111"/>
              <a:ext cx="4627756" cy="4560849"/>
            </a:xfrm>
            <a:prstGeom prst="rect">
              <a:avLst/>
            </a:prstGeom>
            <a:solidFill>
              <a:schemeClr val="accent4"/>
            </a:solidFill>
            <a:ln>
              <a:noFill/>
              <a:miter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>
                <a:lnSpc>
                  <a:spcPct val="95000"/>
                </a:lnSpc>
              </a:pPr>
              <a:endParaRPr lang="en-US" sz="1700"/>
            </a:p>
          </p:txBody>
        </p:sp>
        <p:pic>
          <p:nvPicPr>
            <p:cNvPr id="103" name="Google Shape;103;g34533193377_0_20"/>
            <p:cNvPicPr preferRelativeResize="0"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 l="45373"/>
            <a:stretch/>
          </p:blipFill>
          <p:spPr>
            <a:xfrm>
              <a:off x="6883290" y="1985201"/>
              <a:ext cx="3885800" cy="355666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72247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533193377_0_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Tools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E4B283-04BA-362A-6363-0F301B176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1010" y="1814304"/>
            <a:ext cx="11383165" cy="4023360"/>
          </a:xfrm>
        </p:spPr>
        <p:txBody>
          <a:bodyPr/>
          <a:lstStyle/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Python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- considered the most popular language, extensive libraries, used for data manipulation, analysis, visualization, and machine learning 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R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- language specifically designed for statistical computing and graphics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SQL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- language used for relational databases, tool for accessing and preparing data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Excel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- easy to store and visualize data, can be hard to manipulate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52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533193377_0_1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Big Data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E4673-F165-FAAA-736E-DBC1E51A5A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796425"/>
            <a:ext cx="5015818" cy="4571682"/>
          </a:xfrm>
        </p:spPr>
        <p:txBody>
          <a:bodyPr/>
          <a:lstStyle/>
          <a:p>
            <a:pPr marL="160863" lvl="0">
              <a:lnSpc>
                <a:spcPct val="100000"/>
              </a:lnSpc>
              <a:buClr>
                <a:schemeClr val="dk2"/>
              </a:buClr>
              <a:buSzPts val="1700"/>
            </a:pPr>
            <a:r>
              <a:rPr lang="en-US" sz="2267" dirty="0">
                <a:latin typeface="Roboto"/>
                <a:ea typeface="Roboto"/>
                <a:cs typeface="Roboto"/>
                <a:sym typeface="Roboto"/>
              </a:rPr>
              <a:t>“Big data” refers to extremely large and complex data sets that cannot be easily managed or analyzed with traditional data processing tools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26075-2C1B-C764-F5F1-4918E5CFEB77}"/>
              </a:ext>
            </a:extLst>
          </p:cNvPr>
          <p:cNvSpPr txBox="1"/>
          <p:nvPr/>
        </p:nvSpPr>
        <p:spPr>
          <a:xfrm>
            <a:off x="4834920" y="1208703"/>
            <a:ext cx="680843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 lvl="0" indent="-448722">
              <a:lnSpc>
                <a:spcPct val="100000"/>
              </a:lnSpc>
              <a:buClr>
                <a:schemeClr val="dk2"/>
              </a:buClr>
              <a:buSzPts val="17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The 3(?) Vs:</a:t>
            </a:r>
          </a:p>
          <a:p>
            <a:pPr marL="1219170" lvl="1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○"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Volume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- sheer quantity of data, measured in terabytes, petabytes, and even exabytes</a:t>
            </a:r>
          </a:p>
          <a:p>
            <a:pPr marL="1219170" lvl="1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○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1219170" lvl="1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○"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Velocity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- speed at which new data is generated and processed, some internet-enabled smart products operate in real time or near real time and will require real-time evaluation and action</a:t>
            </a:r>
          </a:p>
          <a:p>
            <a:pPr marL="1219170" lvl="1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○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1219170" lvl="1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○"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Variety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- includes structured data, unstructured data, and semi-structured data sets </a:t>
            </a:r>
          </a:p>
          <a:p>
            <a:pPr marL="1219170" lvl="1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○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Others have emerged:</a:t>
            </a:r>
          </a:p>
          <a:p>
            <a:pPr marL="1219170" lvl="1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○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Veracity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- quality, accuracy, and reliability of the data</a:t>
            </a: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Value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- highlights the necessity of extracting meaningful insights from big data that can benefit the organization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785737F-4319-7869-42AC-23693CF2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75" y="3886359"/>
            <a:ext cx="3472011" cy="234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928885"/>
      </p:ext>
    </p:extLst>
  </p:cSld>
  <p:clrMapOvr>
    <a:masterClrMapping/>
  </p:clrMapOvr>
</p:sld>
</file>

<file path=ppt/theme/theme1.xml><?xml version="1.0" encoding="utf-8"?>
<a:theme xmlns:a="http://schemas.openxmlformats.org/drawingml/2006/main" name="US Army 2023 AFC DEVCOM Logo">
  <a:themeElements>
    <a:clrScheme name="US Army Color Palette">
      <a:dk1>
        <a:srgbClr val="000000"/>
      </a:dk1>
      <a:lt1>
        <a:srgbClr val="FFFFFF"/>
      </a:lt1>
      <a:dk2>
        <a:srgbClr val="221F20"/>
      </a:dk2>
      <a:lt2>
        <a:srgbClr val="FFCC01"/>
      </a:lt2>
      <a:accent1>
        <a:srgbClr val="221F20"/>
      </a:accent1>
      <a:accent2>
        <a:srgbClr val="FFCC01"/>
      </a:accent2>
      <a:accent3>
        <a:srgbClr val="727365"/>
      </a:accent3>
      <a:accent4>
        <a:srgbClr val="D5D5D7"/>
      </a:accent4>
      <a:accent5>
        <a:srgbClr val="565557"/>
      </a:accent5>
      <a:accent6>
        <a:srgbClr val="BFB8A6"/>
      </a:accent6>
      <a:hlink>
        <a:srgbClr val="565557"/>
      </a:hlink>
      <a:folHlink>
        <a:srgbClr val="305B6E"/>
      </a:folHlink>
    </a:clrScheme>
    <a:fontScheme name="US Army 2023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US Army 2023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  <a:miter/>
        </a:ln>
      </a:spPr>
      <a:bodyPr/>
      <a:lstStyle>
        <a:defPPr algn="ctr">
          <a:lnSpc>
            <a:spcPct val="95000"/>
          </a:lnSpc>
          <a:defRPr sz="1700"/>
        </a:defPPr>
      </a:lstStyle>
      <a:style>
        <a:lnRef idx="0">
          <a:schemeClr val="accent1"/>
        </a:lnRef>
        <a:fillRef idx="1">
          <a:schemeClr val="accent1"/>
        </a:fillRef>
        <a:effectRef idx="0">
          <a:srgbClr val="000000"/>
        </a:effectRef>
        <a:fontRef idx="minor">
          <a:srgbClr val="FFFFFF"/>
        </a:fontRef>
      </a:style>
    </a:spDef>
    <a:lnDef>
      <a:spPr>
        <a:ln w="12700" cap="flat">
          <a:miter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rgbClr val="000000"/>
        </a:effectRef>
        <a:fontRef idx="minor">
          <a:srgbClr val="FFFFFF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82880" indent="-182880">
          <a:lnSpc>
            <a:spcPct val="95000"/>
          </a:lnSpc>
          <a:spcBef>
            <a:spcPts val="1000"/>
          </a:spcBef>
          <a:buSzPct val="100000"/>
          <a:buFont typeface="Arial"/>
          <a:buChar char="▪"/>
          <a:defRPr sz="1700"/>
        </a:defPPr>
      </a:lstStyle>
    </a:txDef>
  </a:objectDefaults>
  <a:extraClrSchemeLst/>
  <a:custClrLst>
    <a:custClr name="Army Black">
      <a:srgbClr val="221F20"/>
    </a:custClr>
    <a:custClr name="Army Gold">
      <a:srgbClr val="FFCC01"/>
    </a:custClr>
    <a:custClr name="White">
      <a:srgbClr val="FFFFFF"/>
    </a:custClr>
    <a:custClr name="Army Green">
      <a:srgbClr val="2F372F"/>
    </a:custClr>
    <a:custClr name="Tan">
      <a:srgbClr val="F1E4C7"/>
    </a:custClr>
    <a:custClr name="Field 01">
      <a:srgbClr val="727365"/>
    </a:custClr>
    <a:custClr name="Field 02">
      <a:srgbClr val="BFB8A6"/>
    </a:custClr>
    <a:custClr name="Gray 01">
      <a:srgbClr val="565557"/>
    </a:custClr>
    <a:custClr name="Gray 02">
      <a:srgbClr val="D5D5D7"/>
    </a:custClr>
    <a:custClr name="Highlight Orange">
      <a:srgbClr val="F16521"/>
    </a:custClr>
    <a:custClr name="Highlight Green">
      <a:srgbClr val="2DAA27"/>
    </a:custClr>
    <a:custClr name="Highlight Red">
      <a:srgbClr val="CF0000"/>
    </a:custClr>
  </a:custClrLst>
  <a:extLst>
    <a:ext uri="{05A4C25C-085E-4340-85A3-A5531E510DB2}">
      <thm15:themeFamily xmlns:thm15="http://schemas.microsoft.com/office/thememl/2012/main" name="US Army PowerPoint 16x9 12Feb2023" id="{3EB2FCAD-453B-4F97-9379-31EB449BB4A1}" vid="{CCBAEC26-5D3F-44DD-9C13-DB69982D46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ame_x0028_Outlook_x0029_ xmlns="819a213c-e595-4af7-868c-5311d0f07b09">
      <UserInfo>
        <DisplayName/>
        <AccountId xsi:nil="true"/>
        <AccountType/>
      </UserInfo>
    </Name_x0028_Outlook_x0029_>
    <_ip_UnifiedCompliancePolicyUIAction xmlns="http://schemas.microsoft.com/sharepoint/v3" xsi:nil="true"/>
    <TaxCatchAll xmlns="43c4306d-bcae-48a3-b5b4-6245fba36c72">
      <Value>117</Value>
      <Value>336</Value>
      <Value>352</Value>
      <Value>332</Value>
      <Value>330</Value>
      <Value>5</Value>
      <Value>88</Value>
      <Value>2</Value>
      <Value>1</Value>
    </TaxCatchAll>
    <Project xmlns="819a213c-e595-4af7-868c-5311d0f07b09">Shrike</Project>
    <b3e0283348f04d719dc2db6c1ad0eab0 xmlns="819a213c-e595-4af7-868c-5311d0f07b09">
      <Terms xmlns="http://schemas.microsoft.com/office/infopath/2007/PartnerControls"/>
    </b3e0283348f04d719dc2db6c1ad0eab0>
    <kf4578e6b9744d06891b013fb9171991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FCAI</TermName>
          <TermId xmlns="http://schemas.microsoft.com/office/infopath/2007/PartnerControls">fd9e9f27-4afa-4bd6-9815-b72522a6dee4</TermId>
        </TermInfo>
      </Terms>
    </kf4578e6b9744d06891b013fb9171991>
    <e7bf107ab2e246c2ae3b25ccb19c4fe7 xmlns="819a213c-e595-4af7-868c-5311d0f07b09">
      <Terms xmlns="http://schemas.microsoft.com/office/infopath/2007/PartnerControls"/>
    </e7bf107ab2e246c2ae3b25ccb19c4fe7>
    <Status xmlns="819a213c-e595-4af7-868c-5311d0f07b09">NA</Status>
    <k1cd0d7a50e348e5b2cecacdbb53a3ff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NA</TermName>
          <TermId xmlns="http://schemas.microsoft.com/office/infopath/2007/PartnerControls">6c779868-fdfe-4433-a583-74f72965e832</TermId>
        </TermInfo>
      </Terms>
    </k1cd0d7a50e348e5b2cecacdbb53a3ff>
    <k4bd3d618c344bb496a0035fa1bfa95e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NA</TermName>
          <TermId xmlns="http://schemas.microsoft.com/office/infopath/2007/PartnerControls">14e9068e-14f9-49cc-a753-38a742264b27</TermId>
        </TermInfo>
      </Terms>
    </k4bd3d618c344bb496a0035fa1bfa95e>
    <m3911d227d12438196938f21bccbb829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Unclassified</TermName>
          <TermId xmlns="http://schemas.microsoft.com/office/infopath/2007/PartnerControls">0e44ab2e-9e75-4d69-bacf-b9adbba64961</TermId>
        </TermInfo>
      </Terms>
    </m3911d227d12438196938f21bccbb829>
    <j85403ed819e4ad59bb8aa44734c7278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NA</TermName>
          <TermId xmlns="http://schemas.microsoft.com/office/infopath/2007/PartnerControls">c413e2e5-7da6-4fb4-9318-c07a4c95104c</TermId>
        </TermInfo>
      </Terms>
    </j85403ed819e4ad59bb8aa44734c7278>
    <e41571422c3345b4bda9d3ac979b0442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Destroy</TermName>
          <TermId xmlns="http://schemas.microsoft.com/office/infopath/2007/PartnerControls">81460359-14dd-47b4-9102-5fada66d1614</TermId>
        </TermInfo>
      </Terms>
    </e41571422c3345b4bda9d3ac979b0442>
    <b2c7cbb6fa064dd095a8ebf73878e15c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D</TermName>
          <TermId xmlns="http://schemas.microsoft.com/office/infopath/2007/PartnerControls">e66b2925-d207-445d-a7ac-7bf5587a61c3</TermId>
        </TermInfo>
      </Terms>
    </b2c7cbb6fa064dd095a8ebf73878e15c>
    <n050dff107b041e7a8136cabb03c9f16 xmlns="819a213c-e595-4af7-868c-5311d0f07b09">
      <Terms xmlns="http://schemas.microsoft.com/office/infopath/2007/PartnerControls"/>
    </n050dff107b041e7a8136cabb03c9f16>
    <dbcc5996da9743a2aff52ccb96daf316 xmlns="819a213c-e595-4af7-868c-5311d0f07b09">
      <Terms xmlns="http://schemas.microsoft.com/office/infopath/2007/PartnerControls"/>
    </dbcc5996da9743a2aff52ccb96daf316>
    <_ip_UnifiedCompliancePolicyProperties xmlns="http://schemas.microsoft.com/sharepoint/v3" xsi:nil="true"/>
    <Comments xmlns="819a213c-e595-4af7-868c-5311d0f07b09" xsi:nil="true"/>
    <_dlc_DocIdPersistId xmlns="43c4306d-bcae-48a3-b5b4-6245fba36c72" xsi:nil="true"/>
    <_dlc_DocIdUrl xmlns="43c4306d-bcae-48a3-b5b4-6245fba36c72">
      <Url>https://armyeitaas.sharepoint-mil.us/teams/AI2CKMDevelopmentTeam/_layouts/15/DocIdRedir.aspx?ID=PNCAVZZWCJMJ-719779062-26496</Url>
      <Description>PNCAVZZWCJMJ-719779062-26496</Description>
    </_dlc_DocIdUrl>
    <Teams xmlns="819a213c-e595-4af7-868c-5311d0f07b09">NA</Teams>
    <lcf76f155ced4ddcb4097134ff3c332f xmlns="819a213c-e595-4af7-868c-5311d0f07b09">
      <Terms xmlns="http://schemas.microsoft.com/office/infopath/2007/PartnerControls"/>
    </lcf76f155ced4ddcb4097134ff3c332f>
    <kf187aa08ef840c0be306c2b7cf181cc xmlns="819a213c-e595-4af7-868c-5311d0f07b09">
      <Terms xmlns="http://schemas.microsoft.com/office/infopath/2007/PartnerControls"/>
    </kf187aa08ef840c0be306c2b7cf181cc>
    <k8ed72fc0ac74230bc2bce9a30aa3ff1 xmlns="819a213c-e595-4af7-868c-5311d0f07b09">
      <Terms xmlns="http://schemas.microsoft.com/office/infopath/2007/PartnerControls"/>
    </k8ed72fc0ac74230bc2bce9a30aa3ff1>
    <j3cec2dc15da4ea9ae4c2914aab734b8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Unofficial</TermName>
          <TermId xmlns="http://schemas.microsoft.com/office/infopath/2007/PartnerControls">fb72a3e1-cd07-4e90-8aa1-1e35bcf7448f</TermId>
        </TermInfo>
      </Terms>
    </j3cec2dc15da4ea9ae4c2914aab734b8>
    <_dlc_DocId xmlns="43c4306d-bcae-48a3-b5b4-6245fba36c72">PNCAVZZWCJMJ-719779062-26496</_dlc_DocI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4FEF590B341F46AAAF568C3B82DA74" ma:contentTypeVersion="126" ma:contentTypeDescription="Create a new document." ma:contentTypeScope="" ma:versionID="da2759216466bc3ec804369b15a902a5">
  <xsd:schema xmlns:xsd="http://www.w3.org/2001/XMLSchema" xmlns:xs="http://www.w3.org/2001/XMLSchema" xmlns:p="http://schemas.microsoft.com/office/2006/metadata/properties" xmlns:ns1="http://schemas.microsoft.com/sharepoint/v3" xmlns:ns2="819a213c-e595-4af7-868c-5311d0f07b09" xmlns:ns3="43c4306d-bcae-48a3-b5b4-6245fba36c72" targetNamespace="http://schemas.microsoft.com/office/2006/metadata/properties" ma:root="true" ma:fieldsID="23a203c7101a14e7e286c2f61aba86b7" ns1:_="" ns2:_="" ns3:_="">
    <xsd:import namespace="http://schemas.microsoft.com/sharepoint/v3"/>
    <xsd:import namespace="819a213c-e595-4af7-868c-5311d0f07b09"/>
    <xsd:import namespace="43c4306d-bcae-48a3-b5b4-6245fba36c72"/>
    <xsd:element name="properties">
      <xsd:complexType>
        <xsd:sequence>
          <xsd:element name="documentManagement">
            <xsd:complexType>
              <xsd:all>
                <xsd:element ref="ns2:Name_x0028_Outlook_x0029_" minOccurs="0"/>
                <xsd:element ref="ns2:Status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k1cd0d7a50e348e5b2cecacdbb53a3ff" minOccurs="0"/>
                <xsd:element ref="ns3:TaxCatchAll" minOccurs="0"/>
                <xsd:element ref="ns2:k4bd3d618c344bb496a0035fa1bfa95e" minOccurs="0"/>
                <xsd:element ref="ns2:b3e0283348f04d719dc2db6c1ad0eab0" minOccurs="0"/>
                <xsd:element ref="ns2:n050dff107b041e7a8136cabb03c9f16" minOccurs="0"/>
                <xsd:element ref="ns2:m3911d227d12438196938f21bccbb829" minOccurs="0"/>
                <xsd:element ref="ns2:kf187aa08ef840c0be306c2b7cf181cc" minOccurs="0"/>
                <xsd:element ref="ns2:dbcc5996da9743a2aff52ccb96daf316" minOccurs="0"/>
                <xsd:element ref="ns2:e7bf107ab2e246c2ae3b25ccb19c4fe7" minOccurs="0"/>
                <xsd:element ref="ns2:k8ed72fc0ac74230bc2bce9a30aa3ff1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j3cec2dc15da4ea9ae4c2914aab734b8" minOccurs="0"/>
                <xsd:element ref="ns2:j85403ed819e4ad59bb8aa44734c7278" minOccurs="0"/>
                <xsd:element ref="ns3:_dlc_DocId" minOccurs="0"/>
                <xsd:element ref="ns3:_dlc_DocIdUrl" minOccurs="0"/>
                <xsd:element ref="ns3:_dlc_DocIdPersistId" minOccurs="0"/>
                <xsd:element ref="ns2:lcf76f155ced4ddcb4097134ff3c332f" minOccurs="0"/>
                <xsd:element ref="ns2:b2c7cbb6fa064dd095a8ebf73878e15c" minOccurs="0"/>
                <xsd:element ref="ns2:e41571422c3345b4bda9d3ac979b0442" minOccurs="0"/>
                <xsd:element ref="ns2:kf4578e6b9744d06891b013fb9171991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Teams" minOccurs="0"/>
                <xsd:element ref="ns2:MediaServiceObjectDetectorVersions" minOccurs="0"/>
                <xsd:element ref="ns2:MediaServiceSearchProperties" minOccurs="0"/>
                <xsd:element ref="ns2:Comments" minOccurs="0"/>
                <xsd:element ref="ns2:MediaServiceBillingMetadata" minOccurs="0"/>
                <xsd:element ref="ns2:Projec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56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57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9a213c-e595-4af7-868c-5311d0f07b09" elementFormDefault="qualified">
    <xsd:import namespace="http://schemas.microsoft.com/office/2006/documentManagement/types"/>
    <xsd:import namespace="http://schemas.microsoft.com/office/infopath/2007/PartnerControls"/>
    <xsd:element name="Name_x0028_Outlook_x0029_" ma:index="7" nillable="true" ma:displayName="Name (Outlook)" ma:format="Dropdown" ma:list="UserInfo" ma:SharePointGroup="0" ma:internalName="Name_x0028_Outlook_x0029_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atus" ma:index="16" nillable="true" ma:displayName="Status" ma:format="Dropdown" ma:hidden="true" ma:internalName="Status" ma:readOnly="false">
      <xsd:simpleType>
        <xsd:restriction base="dms:Choice">
          <xsd:enumeration value="Current"/>
          <xsd:enumeration value="Archive/Old"/>
          <xsd:enumeration value="NA"/>
          <xsd:enumeration value="Draft"/>
        </xsd:restriction>
      </xsd:simpleType>
    </xsd:element>
    <xsd:element name="MediaServiceMetadata" ma:index="2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25" nillable="true" ma:displayName="Tags" ma:hidden="true" ma:internalName="MediaServiceAutoTags" ma:readOnly="true">
      <xsd:simpleType>
        <xsd:restriction base="dms:Text"/>
      </xsd:simpleType>
    </xsd:element>
    <xsd:element name="MediaServiceOCR" ma:index="26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2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8" nillable="true" ma:displayName="MediaServiceEventHashCode" ma:hidden="true" ma:internalName="MediaServiceEventHashCode" ma:readOnly="true">
      <xsd:simpleType>
        <xsd:restriction base="dms:Text"/>
      </xsd:simpleType>
    </xsd:element>
    <xsd:element name="k1cd0d7a50e348e5b2cecacdbb53a3ff" ma:index="29" nillable="true" ma:taxonomy="true" ma:internalName="k1cd0d7a50e348e5b2cecacdbb53a3ff" ma:taxonomyFieldName="Solicitation_x0020_Status" ma:displayName="Solicitation Status" ma:readOnly="false" ma:default="1;#NA|6c779868-fdfe-4433-a583-74f72965e832" ma:fieldId="{41cd0d7a-50e3-48e5-b2ce-cacdbb53a3ff}" ma:sspId="cc874fec-6985-468d-9a86-0194f6fd86dc" ma:termSetId="a7e84a42-a39b-4531-845c-ea1fc61829d2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k4bd3d618c344bb496a0035fa1bfa95e" ma:index="31" nillable="true" ma:taxonomy="true" ma:internalName="k4bd3d618c344bb496a0035fa1bfa95e" ma:taxonomyFieldName="LOE" ma:displayName="LOE" ma:readOnly="false" ma:default="2;#NA|14e9068e-14f9-49cc-a753-38a742264b27" ma:fieldId="{44bd3d61-8c34-4bb4-96a0-035fa1bfa95e}" ma:sspId="cc874fec-6985-468d-9a86-0194f6fd86dc" ma:termSetId="e3775769-8da3-4df4-a925-8d72e92048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b3e0283348f04d719dc2db6c1ad0eab0" ma:index="32" nillable="true" ma:taxonomy="true" ma:internalName="b3e0283348f04d719dc2db6c1ad0eab0" ma:taxonomyFieldName="Area_x0020_of_x0020_Interest" ma:displayName="Area of Interest" ma:readOnly="false" ma:default="" ma:fieldId="{b3e02833-48f0-4d71-9dc2-db6c1ad0eab0}" ma:sspId="cc874fec-6985-468d-9a86-0194f6fd86dc" ma:termSetId="ee579622-d2f1-4c74-b2cd-b7508c8c2fe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050dff107b041e7a8136cabb03c9f16" ma:index="33" nillable="true" ma:taxonomy="true" ma:internalName="n050dff107b041e7a8136cabb03c9f16" ma:taxonomyFieldName="Topic" ma:displayName="Topic" ma:default="" ma:fieldId="{7050dff1-07b0-41e7-a813-6cabb03c9f16}" ma:taxonomyMulti="true" ma:sspId="cc874fec-6985-468d-9a86-0194f6fd86dc" ma:termSetId="564c2603-edaa-4279-ba20-a50b6c34904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3911d227d12438196938f21bccbb829" ma:index="34" ma:taxonomy="true" ma:internalName="m3911d227d12438196938f21bccbb829" ma:taxonomyFieldName="Classification" ma:displayName="Classification" ma:default="5;#Unclassified|0e44ab2e-9e75-4d69-bacf-b9adbba64961" ma:fieldId="{63911d22-7d12-4381-9693-8f21bccbb829}" ma:sspId="cc874fec-6985-468d-9a86-0194f6fd86dc" ma:termSetId="cafe8798-7058-4f05-ac98-c72cef79a14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f187aa08ef840c0be306c2b7cf181cc" ma:index="35" nillable="true" ma:taxonomy="true" ma:internalName="kf187aa08ef840c0be306c2b7cf181cc" ma:taxonomyFieldName="Directorate" ma:displayName="Document Owner" ma:indexed="true" ma:default="" ma:fieldId="{4f187aa0-8ef8-40c0-be30-6c2b7cf181cc}" ma:sspId="cc874fec-6985-468d-9a86-0194f6fd86dc" ma:termSetId="6a5736ba-8146-4f3f-8364-3314cb933e7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bcc5996da9743a2aff52ccb96daf316" ma:index="36" nillable="true" ma:taxonomy="true" ma:internalName="dbcc5996da9743a2aff52ccb96daf316" ma:taxonomyFieldName="Content_x0020_Type" ma:displayName="Document Type" ma:indexed="true" ma:readOnly="false" ma:default="" ma:fieldId="{dbcc5996-da97-43a2-aff5-2ccb96daf316}" ma:sspId="cc874fec-6985-468d-9a86-0194f6fd86dc" ma:termSetId="3a54f6fc-06b1-4d2e-9f56-417cd4a3a7b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7bf107ab2e246c2ae3b25ccb19c4fe7" ma:index="37" nillable="true" ma:taxonomy="true" ma:internalName="e7bf107ab2e246c2ae3b25ccb19c4fe7" ma:taxonomyFieldName="Fiscal_x0020_Year" ma:displayName="Fiscal Year" ma:indexed="true" ma:readOnly="false" ma:default="" ma:fieldId="{e7bf107a-b2e2-46c2-ae3b-25ccb19c4fe7}" ma:sspId="cc874fec-6985-468d-9a86-0194f6fd86dc" ma:termSetId="0f34983b-b629-4dd2-99ed-0c06de97fa1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8ed72fc0ac74230bc2bce9a30aa3ff1" ma:index="38" nillable="true" ma:taxonomy="true" ma:internalName="k8ed72fc0ac74230bc2bce9a30aa3ff1" ma:taxonomyFieldName="WorkStream_x002f_Portfolio" ma:displayName="Workstream/Portfolio" ma:indexed="true" ma:readOnly="false" ma:default="" ma:fieldId="{48ed72fc-0ac7-4230-bc2b-ce9a30aa3ff1}" ma:sspId="cc874fec-6985-468d-9a86-0194f6fd86dc" ma:termSetId="5662a39b-a151-4706-9a08-c9eda8c3d99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DateTaken" ma:index="4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42" nillable="true" ma:displayName="MediaLengthInSeconds" ma:hidden="true" ma:internalName="MediaLengthInSeconds" ma:readOnly="true">
      <xsd:simpleType>
        <xsd:restriction base="dms:Unknown"/>
      </xsd:simpleType>
    </xsd:element>
    <xsd:element name="j3cec2dc15da4ea9ae4c2914aab734b8" ma:index="43" nillable="true" ma:taxonomy="true" ma:internalName="j3cec2dc15da4ea9ae4c2914aab734b8" ma:taxonomyFieldName="Record_x0020_Type" ma:displayName="Record" ma:default="88;#Unofficial|fb72a3e1-cd07-4e90-8aa1-1e35bcf7448f" ma:fieldId="{33cec2dc-15da-4ea9-ae4c-2914aab734b8}" ma:sspId="cc874fec-6985-468d-9a86-0194f6fd86dc" ma:termSetId="0cf31371-acd7-4671-9576-2f3358482f0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85403ed819e4ad59bb8aa44734c7278" ma:index="44" nillable="true" ma:taxonomy="true" ma:internalName="j85403ed819e4ad59bb8aa44734c7278" ma:taxonomyFieldName="External_x0020_Source_x002f_Partner" ma:displayName="External Source/Partner" ma:readOnly="false" ma:default="117;#NA|c413e2e5-7da6-4fb4-9318-c07a4c95104c" ma:fieldId="{385403ed-819e-4ad5-9bb8-aa44734c7278}" ma:taxonomyMulti="true" ma:sspId="cc874fec-6985-468d-9a86-0194f6fd86dc" ma:termSetId="67f66003-577c-443c-9b72-f88486c1170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cf76f155ced4ddcb4097134ff3c332f" ma:index="48" nillable="true" ma:taxonomy="true" ma:internalName="lcf76f155ced4ddcb4097134ff3c332f" ma:taxonomyFieldName="MediaServiceImageTags" ma:displayName="Image Tags" ma:readOnly="false" ma:fieldId="{5cf76f15-5ced-4ddc-b409-7134ff3c332f}" ma:taxonomyMulti="true" ma:sspId="cc874fec-6985-468d-9a86-0194f6fd86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b2c7cbb6fa064dd095a8ebf73878e15c" ma:index="49" ma:taxonomy="true" ma:internalName="b2c7cbb6fa064dd095a8ebf73878e15c" ma:taxonomyFieldName="Releasability" ma:displayName="Releasability" ma:default="332;#D|e66b2925-d207-445d-a7ac-7bf5587a61c3" ma:fieldId="{b2c7cbb6-fa06-4dd0-95a8-ebf73878e15c}" ma:sspId="cc874fec-6985-468d-9a86-0194f6fd86dc" ma:termSetId="fe1278fb-562c-4ee8-9a91-4df2c40d117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41571422c3345b4bda9d3ac979b0442" ma:index="50" nillable="true" ma:taxonomy="true" ma:internalName="e41571422c3345b4bda9d3ac979b0442" ma:taxonomyFieldName="Disposition_x0020_Policy" ma:displayName="Disposition Policy" ma:default="336;#Destroy|81460359-14dd-47b4-9102-5fada66d1614" ma:fieldId="{e4157142-2c33-45b4-bda9-d3ac979b0442}" ma:sspId="cc874fec-6985-468d-9a86-0194f6fd86dc" ma:termSetId="fe128be2-986f-4032-8b9a-c7656f4d544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f4578e6b9744d06891b013fb9171991" ma:index="51" ma:taxonomy="true" ma:internalName="kf4578e6b9744d06891b013fb9171991" ma:taxonomyFieldName="Office_x0020_Symbol" ma:displayName="Office Symbol" ma:indexed="true" ma:default="352;#FCAI|fd9e9f27-4afa-4bd6-9815-b72522a6dee4" ma:fieldId="{4f4578e6-b974-4d06-891b-013fb9171991}" ma:sspId="cc874fec-6985-468d-9a86-0194f6fd86dc" ma:termSetId="d0686f46-3eb7-4613-84d0-e0dbe892cb0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Location" ma:index="52" nillable="true" ma:displayName="Location" ma:description="" ma:hidden="true" ma:internalName="MediaServiceLocation" ma:readOnly="true">
      <xsd:simpleType>
        <xsd:restriction base="dms:Text"/>
      </xsd:simpleType>
    </xsd:element>
    <xsd:element name="Teams" ma:index="59" nillable="true" ma:displayName="Account Status" ma:format="Dropdown" ma:hidden="true" ma:internalName="Teams" ma:readOnly="false">
      <xsd:simpleType>
        <xsd:restriction base="dms:Choice">
          <xsd:enumeration value="Pending Documents"/>
          <xsd:enumeration value="New Request (w/G2)"/>
          <xsd:enumeration value="In-Progress (w/cyber/ISSO)"/>
          <xsd:enumeration value="Completed"/>
          <xsd:enumeration value="NA"/>
        </xsd:restriction>
      </xsd:simpleType>
    </xsd:element>
    <xsd:element name="MediaServiceObjectDetectorVersions" ma:index="60" nillable="true" ma:displayName="MediaServiceObjectDetectorVersions" ma:description="" ma:hidden="true" ma:internalName="MediaServiceObjectDetectorVersions" ma:readOnly="true">
      <xsd:simpleType>
        <xsd:restriction base="dms:Text"/>
      </xsd:simpleType>
    </xsd:element>
    <xsd:element name="MediaServiceSearchProperties" ma:index="6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Comments" ma:index="62" nillable="true" ma:displayName="To Open Comments" ma:format="Dropdown" ma:hidden="true" ma:internalName="Comments" ma:readOnly="false">
      <xsd:simpleType>
        <xsd:restriction base="dms:Note"/>
      </xsd:simpleType>
    </xsd:element>
    <xsd:element name="MediaServiceBillingMetadata" ma:index="63" nillable="true" ma:displayName="MediaServiceBillingMetadata" ma:hidden="true" ma:internalName="MediaServiceBillingMetadata" ma:readOnly="true">
      <xsd:simpleType>
        <xsd:restriction base="dms:Note"/>
      </xsd:simpleType>
    </xsd:element>
    <xsd:element name="Project" ma:index="64" nillable="true" ma:displayName="Project" ma:format="Dropdown" ma:internalName="Project">
      <xsd:simpleType>
        <xsd:restriction base="dms:Choice">
          <xsd:enumeration value="Shrike Nano"/>
          <xsd:enumeration value="Peregrine"/>
          <xsd:enumeration value="Crowstorm"/>
          <xsd:enumeration value="TacML"/>
          <xsd:enumeration value="N/A"/>
          <xsd:enumeration value="Shrike Core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c4306d-bcae-48a3-b5b4-6245fba36c72" elementFormDefault="qualified">
    <xsd:import namespace="http://schemas.microsoft.com/office/2006/documentManagement/types"/>
    <xsd:import namespace="http://schemas.microsoft.com/office/infopath/2007/PartnerControls"/>
    <xsd:element name="TaxCatchAll" ma:index="30" nillable="true" ma:displayName="Taxonomy Catch All Column" ma:hidden="true" ma:list="{22c06353-c04d-4988-ac38-5490097f12b5}" ma:internalName="TaxCatchAll" ma:readOnly="false" ma:showField="CatchAllData" ma:web="43c4306d-bcae-48a3-b5b4-6245fba36c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39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0" nillable="true" ma:displayName="Shared With Details" ma:hidden="true" ma:internalName="SharedWithDetails" ma:readOnly="true">
      <xsd:simpleType>
        <xsd:restriction base="dms:Note"/>
      </xsd:simpleType>
    </xsd:element>
    <xsd:element name="_dlc_DocId" ma:index="45" nillable="true" ma:displayName="Document ID Value" ma:description="The value of the document ID assigned to this item." ma:hidden="true" ma:internalName="_dlc_DocId" ma:readOnly="true">
      <xsd:simpleType>
        <xsd:restriction base="dms:Text"/>
      </xsd:simpleType>
    </xsd:element>
    <xsd:element name="_dlc_DocIdUrl" ma:index="46" nillable="true" ma:displayName="Document ID" ma:description="Permanent link to this document." ma:hidden="true" ma:internalName="_dlc_DocIdUrl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47" nillable="true" ma:displayName="Persist ID" ma:description="Keep ID on add." ma:hidden="true" ma:internalName="_dlc_DocIdPersistId" ma:readOnly="fals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D5CBC06A-5433-41AC-89E1-93399C4B6D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64B5808-DACA-4273-92AE-F78AD06EB5C9}">
  <ds:schemaRefs>
    <ds:schemaRef ds:uri="http://schemas.microsoft.com/office/2006/metadata/properties"/>
    <ds:schemaRef ds:uri="http://schemas.microsoft.com/office/infopath/2007/PartnerControls"/>
    <ds:schemaRef ds:uri="819a213c-e595-4af7-868c-5311d0f07b09"/>
    <ds:schemaRef ds:uri="http://schemas.microsoft.com/sharepoint/v3"/>
    <ds:schemaRef ds:uri="43c4306d-bcae-48a3-b5b4-6245fba36c72"/>
  </ds:schemaRefs>
</ds:datastoreItem>
</file>

<file path=customXml/itemProps3.xml><?xml version="1.0" encoding="utf-8"?>
<ds:datastoreItem xmlns:ds="http://schemas.openxmlformats.org/officeDocument/2006/customXml" ds:itemID="{8F325A96-F9CD-4C1F-BC68-5ED8156DC1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19a213c-e595-4af7-868c-5311d0f07b09"/>
    <ds:schemaRef ds:uri="43c4306d-bcae-48a3-b5b4-6245fba36c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C5A9CCD-8D95-4E29-9BBC-62ED344D200A}">
  <ds:schemaRefs>
    <ds:schemaRef ds:uri="http://schemas.microsoft.com/sharepoint/events"/>
  </ds:schemaRefs>
</ds:datastoreItem>
</file>

<file path=docMetadata/LabelInfo.xml><?xml version="1.0" encoding="utf-8"?>
<clbl:labelList xmlns:clbl="http://schemas.microsoft.com/office/2020/mipLabelMetadata">
  <clbl:label id="{554eecc5-e26c-4620-b240-5a8bb326c33d}" enabled="1" method="Privileged" siteId="{fae6d70f-954b-4811-92b6-0530d6f84c4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Words>4008</Words>
  <Application>Microsoft Office PowerPoint</Application>
  <PresentationFormat>Widescreen</PresentationFormat>
  <Paragraphs>518</Paragraphs>
  <Slides>57</Slides>
  <Notes>56</Notes>
  <HiddenSlides>14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Aptos</vt:lpstr>
      <vt:lpstr>Arial</vt:lpstr>
      <vt:lpstr>Arial Bold</vt:lpstr>
      <vt:lpstr>Roboto</vt:lpstr>
      <vt:lpstr>Roboto,Sans-Serif</vt:lpstr>
      <vt:lpstr>US Army 2023 AFC DEVCOM Logo</vt:lpstr>
      <vt:lpstr>Artificial Intelligence</vt:lpstr>
      <vt:lpstr>Goals</vt:lpstr>
      <vt:lpstr>Data Science and AI: How it Fits Together</vt:lpstr>
      <vt:lpstr>AI/ML</vt:lpstr>
      <vt:lpstr>Foundations of Data Science</vt:lpstr>
      <vt:lpstr>What is Data Science?</vt:lpstr>
      <vt:lpstr>Data Science Lifecycle</vt:lpstr>
      <vt:lpstr>Tools</vt:lpstr>
      <vt:lpstr>Big Data</vt:lpstr>
      <vt:lpstr>Big Data Tools</vt:lpstr>
      <vt:lpstr>Relation to AI</vt:lpstr>
      <vt:lpstr>Core AI Concepts</vt:lpstr>
      <vt:lpstr>Difference between AI, ML, and DL</vt:lpstr>
      <vt:lpstr>Modeling Process</vt:lpstr>
      <vt:lpstr>Modeling Process Continued</vt:lpstr>
      <vt:lpstr>Modeling Process Continued</vt:lpstr>
      <vt:lpstr>Modeling Process Continued</vt:lpstr>
      <vt:lpstr>Modeling Process</vt:lpstr>
      <vt:lpstr>Role of Data Quality in AI Success</vt:lpstr>
      <vt:lpstr>Exercise - 20 Minutes</vt:lpstr>
      <vt:lpstr>Types of Machine Learning</vt:lpstr>
      <vt:lpstr>Different Types of ML</vt:lpstr>
      <vt:lpstr>Machine Learning</vt:lpstr>
      <vt:lpstr>Supervised Learning</vt:lpstr>
      <vt:lpstr>Supervised Learning</vt:lpstr>
      <vt:lpstr>Unsupervised Learning</vt:lpstr>
      <vt:lpstr>Unsupervised Learning</vt:lpstr>
      <vt:lpstr>Semi-supervised </vt:lpstr>
      <vt:lpstr>Semi-supervised Learning</vt:lpstr>
      <vt:lpstr>Reinforcement Learning</vt:lpstr>
      <vt:lpstr>Reinforcement Learning</vt:lpstr>
      <vt:lpstr>Exercise - 20 minutes</vt:lpstr>
      <vt:lpstr>Exercise - Machine Learning Algorithms</vt:lpstr>
      <vt:lpstr>Deep Learning</vt:lpstr>
      <vt:lpstr>Neural Networks</vt:lpstr>
      <vt:lpstr>How Neural Networks Learn</vt:lpstr>
      <vt:lpstr>CNNs</vt:lpstr>
      <vt:lpstr>RNNs</vt:lpstr>
      <vt:lpstr>Transformers</vt:lpstr>
      <vt:lpstr>Generative Adversarial Networks (GANs)</vt:lpstr>
      <vt:lpstr>Computer Vision</vt:lpstr>
      <vt:lpstr>How Computers “See” Images</vt:lpstr>
      <vt:lpstr>Applications</vt:lpstr>
      <vt:lpstr>Applications Continued</vt:lpstr>
      <vt:lpstr>Robotics and AI Integration</vt:lpstr>
      <vt:lpstr>How Does Robotics Fit Into AI?</vt:lpstr>
      <vt:lpstr>What Is an AI Robot?</vt:lpstr>
      <vt:lpstr>How AI Enables Autonomy</vt:lpstr>
      <vt:lpstr>Exercise - 20 minutes</vt:lpstr>
      <vt:lpstr>AI, Data Science, and Ethics</vt:lpstr>
      <vt:lpstr>Benefits and Opportunities </vt:lpstr>
      <vt:lpstr>Risks</vt:lpstr>
      <vt:lpstr>AI Ethics</vt:lpstr>
      <vt:lpstr>Solutions</vt:lpstr>
      <vt:lpstr>Exercise - 15 minutes</vt:lpstr>
      <vt:lpstr>Sklearn</vt:lpstr>
      <vt:lpstr>Ethics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Lohff, Matthew J CPT USARMY AFC AI2C (USA)</dc:creator>
  <cp:lastModifiedBy>Canedo, Adriana SFC USARMY AFC AI2C (USA)</cp:lastModifiedBy>
  <cp:revision>111</cp:revision>
  <dcterms:created xsi:type="dcterms:W3CDTF">2024-10-01T14:45:26Z</dcterms:created>
  <dcterms:modified xsi:type="dcterms:W3CDTF">2026-01-07T15:05:46Z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0x010100744FEF590B341F46AAAF568C3B82DA74</vt:lpwstr>
  </property>
  <property fmtid="{D5CDD505-2E9C-101B-9397-08002B2CF9AE}" pid="3" name="n6d39dfb0ba548ee81d3cb7c7a871b2f">
    <vt:lpwstr>KE6|ee114a7c-f57d-45a8-a4c9-243f1aa339d5</vt:lpwstr>
  </property>
  <property fmtid="{D5CDD505-2E9C-101B-9397-08002B2CF9AE}" pid="4" name="Disposition Policy">
    <vt:lpwstr>336;#Destroy|81460359-14dd-47b4-9102-5fada66d1614</vt:lpwstr>
  </property>
  <property fmtid="{D5CDD505-2E9C-101B-9397-08002B2CF9AE}" pid="5" name="Releasability">
    <vt:lpwstr>332;#D|e66b2925-d207-445d-a7ac-7bf5587a61c3</vt:lpwstr>
  </property>
  <property fmtid="{D5CDD505-2E9C-101B-9397-08002B2CF9AE}" pid="6" name="_dlc_DocIdItemGuid">
    <vt:lpwstr>ad8a59db-f610-480d-be0c-f410d4cfb6b3</vt:lpwstr>
  </property>
  <property fmtid="{D5CDD505-2E9C-101B-9397-08002B2CF9AE}" pid="7" name="Classification">
    <vt:lpwstr>5;#Unclassified|0e44ab2e-9e75-4d69-bacf-b9adbba64961</vt:lpwstr>
  </property>
  <property fmtid="{D5CDD505-2E9C-101B-9397-08002B2CF9AE}" pid="8" name="LOE">
    <vt:lpwstr>2;#NA|14e9068e-14f9-49cc-a753-38a742264b27</vt:lpwstr>
  </property>
  <property fmtid="{D5CDD505-2E9C-101B-9397-08002B2CF9AE}" pid="9" name="Solicitation Status">
    <vt:lpwstr>1;#NA|6c779868-fdfe-4433-a583-74f72965e832</vt:lpwstr>
  </property>
  <property fmtid="{D5CDD505-2E9C-101B-9397-08002B2CF9AE}" pid="10" name="Record Type">
    <vt:lpwstr>88;#Unofficial|fb72a3e1-cd07-4e90-8aa1-1e35bcf7448f</vt:lpwstr>
  </property>
  <property fmtid="{D5CDD505-2E9C-101B-9397-08002B2CF9AE}" pid="11" name="External Source/Partner">
    <vt:lpwstr>117;#NA|c413e2e5-7da6-4fb4-9318-c07a4c95104c</vt:lpwstr>
  </property>
  <property fmtid="{D5CDD505-2E9C-101B-9397-08002B2CF9AE}" pid="12" name="Office Symbol">
    <vt:lpwstr>352;#FCAI|fd9e9f27-4afa-4bd6-9815-b72522a6dee4</vt:lpwstr>
  </property>
  <property fmtid="{D5CDD505-2E9C-101B-9397-08002B2CF9AE}" pid="13" name="Fiscal_x0020_Year">
    <vt:lpwstr/>
  </property>
  <property fmtid="{D5CDD505-2E9C-101B-9397-08002B2CF9AE}" pid="14" name="Topic">
    <vt:lpwstr/>
  </property>
  <property fmtid="{D5CDD505-2E9C-101B-9397-08002B2CF9AE}" pid="15" name="Area_x0020_of_x0020_Interest">
    <vt:lpwstr/>
  </property>
  <property fmtid="{D5CDD505-2E9C-101B-9397-08002B2CF9AE}" pid="16" name="ob4d4f0a431643b9a8e658b5742a2731">
    <vt:lpwstr/>
  </property>
  <property fmtid="{D5CDD505-2E9C-101B-9397-08002B2CF9AE}" pid="17" name="Content_x0020_Type">
    <vt:lpwstr/>
  </property>
  <property fmtid="{D5CDD505-2E9C-101B-9397-08002B2CF9AE}" pid="18" name="MediaServiceImageTags">
    <vt:lpwstr/>
  </property>
  <property fmtid="{D5CDD505-2E9C-101B-9397-08002B2CF9AE}" pid="19" name="External_x0020_Source_x002f_Partner">
    <vt:lpwstr>117;#NA|c413e2e5-7da6-4fb4-9318-c07a4c95104c</vt:lpwstr>
  </property>
  <property fmtid="{D5CDD505-2E9C-101B-9397-08002B2CF9AE}" pid="20" name="Office_x0020_Symbol">
    <vt:lpwstr>352;#FCAI|fd9e9f27-4afa-4bd6-9815-b72522a6dee4</vt:lpwstr>
  </property>
  <property fmtid="{D5CDD505-2E9C-101B-9397-08002B2CF9AE}" pid="21" name="Retention Policy1">
    <vt:lpwstr>330;#KE6|ee114a7c-f57d-45a8-a4c9-243f1aa339d5</vt:lpwstr>
  </property>
  <property fmtid="{D5CDD505-2E9C-101B-9397-08002B2CF9AE}" pid="22" name="Content Type">
    <vt:lpwstr/>
  </property>
  <property fmtid="{D5CDD505-2E9C-101B-9397-08002B2CF9AE}" pid="23" name="Retention_x0020_Policy1">
    <vt:lpwstr>330;#KE6|ee114a7c-f57d-45a8-a4c9-243f1aa339d5</vt:lpwstr>
  </property>
  <property fmtid="{D5CDD505-2E9C-101B-9397-08002B2CF9AE}" pid="24" name="Record_x0020_Type">
    <vt:lpwstr>88;#Unofficial|fb72a3e1-cd07-4e90-8aa1-1e35bcf7448f</vt:lpwstr>
  </property>
  <property fmtid="{D5CDD505-2E9C-101B-9397-08002B2CF9AE}" pid="25" name="Document_x0020_Group">
    <vt:lpwstr/>
  </property>
  <property fmtid="{D5CDD505-2E9C-101B-9397-08002B2CF9AE}" pid="26" name="Disposition_x0020_Policy">
    <vt:lpwstr>336;#Destroy|81460359-14dd-47b4-9102-5fada66d1614</vt:lpwstr>
  </property>
  <property fmtid="{D5CDD505-2E9C-101B-9397-08002B2CF9AE}" pid="27" name="Directorate">
    <vt:lpwstr/>
  </property>
  <property fmtid="{D5CDD505-2E9C-101B-9397-08002B2CF9AE}" pid="28" name="Solicitation_x0020_Status">
    <vt:lpwstr>1;#NA|6c779868-fdfe-4433-a583-74f72965e832</vt:lpwstr>
  </property>
  <property fmtid="{D5CDD505-2E9C-101B-9397-08002B2CF9AE}" pid="29" name="WorkStream_x002f_Portfolio">
    <vt:lpwstr/>
  </property>
  <property fmtid="{D5CDD505-2E9C-101B-9397-08002B2CF9AE}" pid="30" name="Fiscal Year">
    <vt:lpwstr/>
  </property>
  <property fmtid="{D5CDD505-2E9C-101B-9397-08002B2CF9AE}" pid="31" name="WorkStream/Portfolio">
    <vt:lpwstr/>
  </property>
  <property fmtid="{D5CDD505-2E9C-101B-9397-08002B2CF9AE}" pid="32" name="Area of Interest">
    <vt:lpwstr/>
  </property>
  <property fmtid="{D5CDD505-2E9C-101B-9397-08002B2CF9AE}" pid="33" name="Document Group">
    <vt:lpwstr/>
  </property>
</Properties>
</file>